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65" r:id="rId4"/>
    <p:sldId id="267" r:id="rId5"/>
    <p:sldId id="270" r:id="rId6"/>
    <p:sldId id="275" r:id="rId7"/>
    <p:sldId id="279" r:id="rId8"/>
    <p:sldId id="280" r:id="rId9"/>
    <p:sldId id="281" r:id="rId10"/>
    <p:sldId id="282" r:id="rId11"/>
    <p:sldId id="276" r:id="rId12"/>
    <p:sldId id="277" r:id="rId13"/>
    <p:sldId id="278"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00"/>
    <a:srgbClr val="A4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p:cViewPr>
        <p:scale>
          <a:sx n="96" d="100"/>
          <a:sy n="96" d="100"/>
        </p:scale>
        <p:origin x="-61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838898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086292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39100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560439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34376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72662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16721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84327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86307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70711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38168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106E36-FD25-4E2D-B0AA-010F637433A0}" type="datetimeFigureOut">
              <a:rPr lang="ru-RU" smtClean="0"/>
              <a:pPr/>
              <a:t>21.10.2020</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6752041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9" y="355236"/>
            <a:ext cx="8429559" cy="1129548"/>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rPr>
              <a:t> </a:t>
            </a:r>
            <a:r>
              <a:rPr lang="ru-RU" sz="2800" dirty="0" smtClean="0">
                <a:solidFill>
                  <a:schemeClr val="tx1"/>
                </a:solidFill>
              </a:rPr>
              <a:t>1.2</a:t>
            </a:r>
            <a:r>
              <a:rPr lang="kk-KZ" sz="2800" dirty="0" smtClean="0">
                <a:solidFill>
                  <a:schemeClr val="tx1"/>
                </a:solidFill>
              </a:rPr>
              <a:t> Сурет </a:t>
            </a:r>
            <a:r>
              <a:rPr lang="kk-KZ" sz="2800" dirty="0">
                <a:solidFill>
                  <a:schemeClr val="tx1"/>
                </a:solidFill>
              </a:rPr>
              <a:t>және сурет салу жәйлы жалпы түсінік</a:t>
            </a:r>
            <a:endParaRPr lang="ru-RU" sz="2800" dirty="0">
              <a:solidFill>
                <a:schemeClr val="tx1"/>
              </a:solidFill>
            </a:endParaRPr>
          </a:p>
          <a:p>
            <a:pPr algn="ctr"/>
            <a:endParaRPr lang="ru-RU" sz="2800" dirty="0">
              <a:solidFill>
                <a:schemeClr val="tx1"/>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42976" y="1785926"/>
            <a:ext cx="7199098" cy="45918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9" y="355236"/>
            <a:ext cx="8429559"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kk-KZ" sz="3200" dirty="0">
                <a:solidFill>
                  <a:schemeClr val="tx1"/>
                </a:solidFill>
              </a:rPr>
              <a:t>Қағаз </a:t>
            </a:r>
            <a:r>
              <a:rPr lang="kk-KZ" sz="3200" dirty="0" smtClean="0">
                <a:solidFill>
                  <a:schemeClr val="tx1"/>
                </a:solidFill>
              </a:rPr>
              <a:t>бетіне салыудың алғашқы шарты</a:t>
            </a:r>
            <a:endParaRPr lang="ru-RU" sz="3200" dirty="0">
              <a:solidFill>
                <a:schemeClr val="tx1"/>
              </a:solidFill>
              <a:cs typeface="Times New Roman" pitchFamily="18" charset="0"/>
            </a:endParaRPr>
          </a:p>
        </p:txBody>
      </p:sp>
      <p:sp>
        <p:nvSpPr>
          <p:cNvPr id="13" name="Прямоугольник 12"/>
          <p:cNvSpPr/>
          <p:nvPr/>
        </p:nvSpPr>
        <p:spPr>
          <a:xfrm>
            <a:off x="357620" y="1484784"/>
            <a:ext cx="8429558" cy="4968551"/>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kk-KZ" sz="3200" dirty="0">
                <a:solidFill>
                  <a:schemeClr val="tx1"/>
                </a:solidFill>
              </a:rPr>
              <a:t>Қағаз бетінде салынған кез келген заттың суретіне қойылатын алғашқы талап оның композициялық орналасуы болып табылады.</a:t>
            </a:r>
            <a:endParaRPr lang="ru-RU" sz="3200" dirty="0">
              <a:solidFill>
                <a:schemeClr val="tx1"/>
              </a:solidFill>
            </a:endParaRPr>
          </a:p>
          <a:p>
            <a:pPr algn="ctr"/>
            <a:r>
              <a:rPr lang="kk-KZ" sz="3200" dirty="0">
                <a:solidFill>
                  <a:schemeClr val="tx1"/>
                </a:solidFill>
              </a:rPr>
              <a:t>Көру нүктесіне, заттың (немесе бірнеше заттың) көлеміне, бейнесіне байланысты, қандай өлшемнің (ені немесе биіктігі) маңызды екенін анықтап алу керек. Бұл жағдайға салынатын бейне тік төрт бұрышты қағаздың бетінде горизонтальды немесе </a:t>
            </a:r>
            <a:r>
              <a:rPr lang="kk-KZ" sz="3200" dirty="0" smtClean="0">
                <a:solidFill>
                  <a:schemeClr val="tx1"/>
                </a:solidFill>
              </a:rPr>
              <a:t>вертикальды </a:t>
            </a:r>
            <a:r>
              <a:rPr lang="kk-KZ" sz="3200" dirty="0">
                <a:solidFill>
                  <a:schemeClr val="tx1"/>
                </a:solidFill>
              </a:rPr>
              <a:t>орналасуы тәуелді.</a:t>
            </a:r>
            <a:endParaRPr lang="ru-RU" sz="3200" dirty="0">
              <a:solidFill>
                <a:schemeClr val="tx1"/>
              </a:solidFill>
            </a:endParaRPr>
          </a:p>
          <a:p>
            <a:r>
              <a:rPr lang="kk-KZ" sz="3200" dirty="0" smtClean="0"/>
              <a:t> </a:t>
            </a:r>
            <a:endParaRPr 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51085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25164" y="188641"/>
            <a:ext cx="8429559" cy="936104"/>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kk-KZ" sz="3200" dirty="0" smtClean="0">
                <a:solidFill>
                  <a:schemeClr val="tx1"/>
                </a:solidFill>
              </a:rPr>
              <a:t> Композиция </a:t>
            </a:r>
            <a:endParaRPr lang="ru-RU" sz="3200" dirty="0">
              <a:solidFill>
                <a:schemeClr val="tx1"/>
              </a:solidFill>
              <a:latin typeface="Times New Roman" pitchFamily="18" charset="0"/>
              <a:cs typeface="Times New Roman" pitchFamily="18" charset="0"/>
            </a:endParaRPr>
          </a:p>
        </p:txBody>
      </p:sp>
      <p:sp>
        <p:nvSpPr>
          <p:cNvPr id="13" name="Прямоугольник 12"/>
          <p:cNvSpPr/>
          <p:nvPr/>
        </p:nvSpPr>
        <p:spPr>
          <a:xfrm>
            <a:off x="4355976" y="1340768"/>
            <a:ext cx="4536504" cy="5328592"/>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solidFill>
                  <a:schemeClr val="tx1"/>
                </a:solidFill>
              </a:rPr>
              <a:t>Оқу қойылымының композициялық </a:t>
            </a:r>
            <a:r>
              <a:rPr lang="kk-KZ" sz="3200" dirty="0" smtClean="0">
                <a:solidFill>
                  <a:schemeClr val="tx1"/>
                </a:solidFill>
              </a:rPr>
              <a:t>шешімі ізденісін </a:t>
            </a:r>
            <a:r>
              <a:rPr lang="kk-KZ" sz="3200" dirty="0">
                <a:solidFill>
                  <a:schemeClr val="tx1"/>
                </a:solidFill>
              </a:rPr>
              <a:t>жеңілдету үшін, негізгі қағаз форматының көлеміне пропорционалды бірнеше рет кішірейтілген қатты қағаздан “терезеше” жасап алып қолдану керек.</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5164" y="1844824"/>
            <a:ext cx="3657600" cy="3528392"/>
          </a:xfrm>
          <a:prstGeom prst="rect">
            <a:avLst/>
          </a:prstGeom>
        </p:spPr>
      </p:pic>
    </p:spTree>
    <p:extLst>
      <p:ext uri="{BB962C8B-B14F-4D97-AF65-F5344CB8AC3E}">
        <p14:creationId xmlns:p14="http://schemas.microsoft.com/office/powerpoint/2010/main" xmlns="" val="3965233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7" y="355235"/>
            <a:ext cx="8429559"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kk-KZ" sz="3200" dirty="0" smtClean="0">
                <a:solidFill>
                  <a:schemeClr val="tx1"/>
                </a:solidFill>
              </a:rPr>
              <a:t> Суретте бейнені қағазға орнықтыру</a:t>
            </a:r>
            <a:endParaRPr lang="ru-RU" sz="3200" dirty="0">
              <a:solidFill>
                <a:schemeClr val="tx1"/>
              </a:solidFill>
              <a:latin typeface="Times New Roman" pitchFamily="18" charset="0"/>
              <a:cs typeface="Times New Roman" pitchFamily="18" charset="0"/>
            </a:endParaRPr>
          </a:p>
        </p:txBody>
      </p:sp>
      <p:sp>
        <p:nvSpPr>
          <p:cNvPr id="13" name="Прямоугольник 12"/>
          <p:cNvSpPr/>
          <p:nvPr/>
        </p:nvSpPr>
        <p:spPr>
          <a:xfrm>
            <a:off x="357618" y="1484784"/>
            <a:ext cx="8429559" cy="4968552"/>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solidFill>
                  <a:schemeClr val="tx1"/>
                </a:solidFill>
              </a:rPr>
              <a:t>Осы тік төртбұрышты тесіктің көмегімен фотоаппараттың қалыптастыру терезесімен қолданғандай, бір көзді қысып карап композицияның оқу талабына сай орнын табуға тырысу керек. Терезені көзге біресе жақындата, біресе алыстата отырып (осы кезде натуралық қойылымның заттары кіші көлемде көрінеді), оңға және солға қозғай отырып, суреттемелі бейнелердің масштабын және орнын анықтайды. </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69379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9" y="355236"/>
            <a:ext cx="8429559"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k-KZ" sz="3200" dirty="0" smtClean="0">
                <a:solidFill>
                  <a:schemeClr val="tx1"/>
                </a:solidFill>
              </a:rPr>
              <a:t> Бұйымдарды қағазға сауатты орнықтыру</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67958" y="1319062"/>
            <a:ext cx="8429558" cy="5206282"/>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k-KZ" sz="3200" dirty="0" smtClean="0">
                <a:solidFill>
                  <a:schemeClr val="tx1"/>
                </a:solidFill>
              </a:rPr>
              <a:t>  </a:t>
            </a:r>
            <a:endParaRPr lang="kk-KZ" sz="3200" dirty="0" smtClean="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9592" y="1412776"/>
            <a:ext cx="7344816" cy="4988049"/>
          </a:xfrm>
          <a:prstGeom prst="rect">
            <a:avLst/>
          </a:prstGeom>
        </p:spPr>
      </p:pic>
    </p:spTree>
    <p:extLst>
      <p:ext uri="{BB962C8B-B14F-4D97-AF65-F5344CB8AC3E}">
        <p14:creationId xmlns:p14="http://schemas.microsoft.com/office/powerpoint/2010/main" xmlns="" val="3394716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9" y="355236"/>
            <a:ext cx="8429559"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kk-KZ" sz="3200" dirty="0">
                <a:solidFill>
                  <a:schemeClr val="tx1"/>
                </a:solidFill>
              </a:rPr>
              <a:t>Бұйымдарды қағазға сауатты орнықтыру</a:t>
            </a:r>
            <a:endParaRPr lang="ru-RU" sz="3200" dirty="0">
              <a:solidFill>
                <a:schemeClr val="tx1"/>
              </a:solidFill>
              <a:latin typeface="Times New Roman" pitchFamily="18" charset="0"/>
              <a:cs typeface="Times New Roman" pitchFamily="18" charset="0"/>
            </a:endParaRPr>
          </a:p>
        </p:txBody>
      </p:sp>
      <p:sp>
        <p:nvSpPr>
          <p:cNvPr id="13" name="Прямоугольник 12"/>
          <p:cNvSpPr/>
          <p:nvPr/>
        </p:nvSpPr>
        <p:spPr>
          <a:xfrm>
            <a:off x="357619" y="1469570"/>
            <a:ext cx="8477667" cy="5127782"/>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solidFill>
                  <a:schemeClr val="tx1"/>
                </a:solidFill>
              </a:rPr>
              <a:t>"Заттардың болашақ суретін қағаз бетіне орналастыру өте күрделі және жауапты жұмыс, себебі жазықтық бетінде модельдің орны мен көлемі анықталған соң оны өзгерту қиын. Оған қоса қайта түзегу көп уақыттың дәрменсіз кетуіне және қанғаттанарлықсыздыққа әкеліп соғады. </a:t>
            </a:r>
            <a:r>
              <a:rPr lang="kk-KZ" sz="3200" dirty="0" smtClean="0">
                <a:solidFill>
                  <a:schemeClr val="tx1"/>
                </a:solidFill>
              </a:rPr>
              <a:t>Ал </a:t>
            </a:r>
            <a:r>
              <a:rPr lang="kk-KZ" sz="3200" dirty="0">
                <a:solidFill>
                  <a:schemeClr val="tx1"/>
                </a:solidFill>
              </a:rPr>
              <a:t>сәтгі композиция қызықты, көрікті суреттің кейінгі деңгейлерде орындалуындағы негізін қалайды, </a:t>
            </a:r>
            <a:r>
              <a:rPr lang="kk-KZ" sz="3200" dirty="0" smtClean="0">
                <a:solidFill>
                  <a:schemeClr val="tx1"/>
                </a:solidFill>
              </a:rPr>
              <a:t>олар:</a:t>
            </a:r>
            <a:r>
              <a:rPr lang="ru-RU" sz="3200" dirty="0">
                <a:solidFill>
                  <a:schemeClr val="tx1"/>
                </a:solidFill>
              </a:rPr>
              <a:t> </a:t>
            </a:r>
            <a:r>
              <a:rPr lang="kk-KZ" sz="3200" dirty="0" smtClean="0">
                <a:solidFill>
                  <a:schemeClr val="tx1"/>
                </a:solidFill>
              </a:rPr>
              <a:t>сызықты;</a:t>
            </a:r>
            <a:r>
              <a:rPr lang="ru-RU" sz="3200" dirty="0">
                <a:solidFill>
                  <a:schemeClr val="tx1"/>
                </a:solidFill>
              </a:rPr>
              <a:t> </a:t>
            </a:r>
            <a:r>
              <a:rPr lang="kk-KZ" sz="3200" dirty="0" smtClean="0">
                <a:solidFill>
                  <a:schemeClr val="tx1"/>
                </a:solidFill>
              </a:rPr>
              <a:t>конструктивті кұрылысы;</a:t>
            </a:r>
            <a:r>
              <a:rPr lang="ru-RU" sz="3200" dirty="0">
                <a:solidFill>
                  <a:schemeClr val="tx1"/>
                </a:solidFill>
              </a:rPr>
              <a:t> </a:t>
            </a:r>
            <a:r>
              <a:rPr lang="kk-KZ" sz="3200" dirty="0" smtClean="0">
                <a:solidFill>
                  <a:schemeClr val="tx1"/>
                </a:solidFill>
              </a:rPr>
              <a:t>бейнені </a:t>
            </a:r>
            <a:r>
              <a:rPr lang="kk-KZ" sz="3200" dirty="0">
                <a:solidFill>
                  <a:schemeClr val="tx1"/>
                </a:solidFill>
              </a:rPr>
              <a:t>реңмен жапсырмалау</a:t>
            </a:r>
            <a:r>
              <a:rPr lang="kk-KZ" sz="3200" dirty="0"/>
              <a:t>.</a:t>
            </a:r>
            <a:endParaRPr lang="ru-RU" sz="3200" dirty="0"/>
          </a:p>
        </p:txBody>
      </p:sp>
    </p:spTree>
    <p:extLst>
      <p:ext uri="{BB962C8B-B14F-4D97-AF65-F5344CB8AC3E}">
        <p14:creationId xmlns:p14="http://schemas.microsoft.com/office/powerpoint/2010/main" xmlns="" val="1223157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9" y="355236"/>
            <a:ext cx="8429559"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kk-KZ" sz="3200" dirty="0" smtClean="0"/>
              <a:t> </a:t>
            </a:r>
          </a:p>
          <a:p>
            <a:pPr algn="ctr"/>
            <a:r>
              <a:rPr lang="kk-KZ" sz="3200" dirty="0">
                <a:solidFill>
                  <a:schemeClr val="tx1"/>
                </a:solidFill>
              </a:rPr>
              <a:t>Сурет </a:t>
            </a:r>
            <a:r>
              <a:rPr lang="kk-KZ" sz="3200" dirty="0" smtClean="0">
                <a:solidFill>
                  <a:schemeClr val="tx1"/>
                </a:solidFill>
              </a:rPr>
              <a:t>салу </a:t>
            </a:r>
            <a:r>
              <a:rPr lang="kk-KZ" sz="3200" dirty="0">
                <a:solidFill>
                  <a:schemeClr val="tx1"/>
                </a:solidFill>
              </a:rPr>
              <a:t>жәйлы жалпы түсінік</a:t>
            </a:r>
            <a:endParaRPr lang="ru-RU" sz="3200" dirty="0">
              <a:solidFill>
                <a:schemeClr val="tx1"/>
              </a:solidFill>
            </a:endParaRPr>
          </a:p>
          <a:p>
            <a:pPr algn="ctr">
              <a:lnSpc>
                <a:spcPct val="90000"/>
              </a:lnSpc>
            </a:pPr>
            <a:endParaRPr lang="ru-RU" sz="3200" dirty="0">
              <a:solidFill>
                <a:srgbClr val="000000"/>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57618" y="1484784"/>
            <a:ext cx="8429559" cy="5184576"/>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3200" dirty="0">
                <a:solidFill>
                  <a:schemeClr val="tx1"/>
                </a:solidFill>
              </a:rPr>
              <a:t>Сурет дегеніміз - көз мөлшері бойынша </a:t>
            </a:r>
            <a:r>
              <a:rPr lang="kk-KZ" sz="3200" dirty="0" smtClean="0">
                <a:solidFill>
                  <a:schemeClr val="tx1"/>
                </a:solidFill>
              </a:rPr>
              <a:t>кон-турлы </a:t>
            </a:r>
            <a:r>
              <a:rPr lang="kk-KZ" sz="3200" dirty="0">
                <a:solidFill>
                  <a:schemeClr val="tx1"/>
                </a:solidFill>
              </a:rPr>
              <a:t>сызык, түртпекше және дақ сияқты </a:t>
            </a:r>
            <a:r>
              <a:rPr lang="kk-KZ" sz="3200" dirty="0" smtClean="0">
                <a:solidFill>
                  <a:schemeClr val="tx1"/>
                </a:solidFill>
              </a:rPr>
              <a:t>гра-фикалык </a:t>
            </a:r>
            <a:r>
              <a:rPr lang="kk-KZ" sz="3200" dirty="0">
                <a:solidFill>
                  <a:schemeClr val="tx1"/>
                </a:solidFill>
              </a:rPr>
              <a:t>тәсілдердің көмегімен қолмен </a:t>
            </a:r>
            <a:r>
              <a:rPr lang="kk-KZ" sz="3200" dirty="0" smtClean="0">
                <a:solidFill>
                  <a:schemeClr val="tx1"/>
                </a:solidFill>
              </a:rPr>
              <a:t>салын-ған </a:t>
            </a:r>
            <a:r>
              <a:rPr lang="kk-KZ" sz="3200" dirty="0">
                <a:solidFill>
                  <a:schemeClr val="tx1"/>
                </a:solidFill>
              </a:rPr>
              <a:t>суреттемелі көрініс. Оның орындалу </a:t>
            </a:r>
            <a:r>
              <a:rPr lang="kk-KZ" sz="3200" dirty="0" smtClean="0">
                <a:solidFill>
                  <a:schemeClr val="tx1"/>
                </a:solidFill>
              </a:rPr>
              <a:t>мінез-демесі </a:t>
            </a:r>
            <a:r>
              <a:rPr lang="kk-KZ" sz="3200" dirty="0">
                <a:solidFill>
                  <a:schemeClr val="tx1"/>
                </a:solidFill>
              </a:rPr>
              <a:t>және техникасы, қызметі, </a:t>
            </a:r>
            <a:r>
              <a:rPr lang="kk-KZ" sz="3200" dirty="0" smtClean="0">
                <a:solidFill>
                  <a:schemeClr val="tx1"/>
                </a:solidFill>
              </a:rPr>
              <a:t>тақырыбы</a:t>
            </a:r>
            <a:r>
              <a:rPr lang="kk-KZ" sz="3200" dirty="0">
                <a:solidFill>
                  <a:schemeClr val="tx1"/>
                </a:solidFill>
              </a:rPr>
              <a:t>, жанры, сурет салу әдісі бойынша бірнеше түрлерге бөлінеді. Суретте жарық және реңдік әсерлер, пластикалық модельденуі, </a:t>
            </a:r>
            <a:r>
              <a:rPr lang="kk-KZ" sz="3200" dirty="0" smtClean="0">
                <a:solidFill>
                  <a:schemeClr val="tx1"/>
                </a:solidFill>
              </a:rPr>
              <a:t>түртпек-шелердің   дактардың, </a:t>
            </a:r>
            <a:r>
              <a:rPr lang="kk-KZ" sz="3200" dirty="0">
                <a:solidFill>
                  <a:schemeClr val="tx1"/>
                </a:solidFill>
              </a:rPr>
              <a:t>сызықтардың әр түрлі үйлесуінің нәтижесінде пайда болады. </a:t>
            </a:r>
            <a:endParaRPr 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61085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9" y="355236"/>
            <a:ext cx="8429559"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kk-KZ" sz="3200" dirty="0">
                <a:solidFill>
                  <a:schemeClr val="tx1"/>
                </a:solidFill>
              </a:rPr>
              <a:t>Суретті қолдану аймағы </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57619" y="1484784"/>
            <a:ext cx="8266372" cy="4968552"/>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solidFill>
                  <a:schemeClr val="tx1"/>
                </a:solidFill>
              </a:rPr>
              <a:t>Суретті қолдану аймағы кең, ол ғылыми-көмекші, кол-өнерінің мінездемелі және техникалы түрінен көркемсуретке дейін созылады. Адамның сөзінің жазбаша түрде көрінуі сияқты суретте ойлау барысын айқындап басқа адамдармен араласуға мүмкіндік береді. Сурет мәдениеттің бір бөлігі бола отырып, ой-өрісінің дамуына және қалыптасуына ықпалын тигізеді.</a:t>
            </a:r>
            <a:endParaRPr lang="ru-RU" sz="3200" dirty="0">
              <a:solidFill>
                <a:schemeClr val="tx1"/>
              </a:solidFill>
            </a:endParaRPr>
          </a:p>
          <a:p>
            <a:r>
              <a:rPr lang="kk-KZ" sz="3200" dirty="0"/>
              <a:t> </a:t>
            </a:r>
            <a:endParaRPr lang="ru-RU" sz="3200" dirty="0"/>
          </a:p>
        </p:txBody>
      </p:sp>
    </p:spTree>
    <p:extLst>
      <p:ext uri="{BB962C8B-B14F-4D97-AF65-F5344CB8AC3E}">
        <p14:creationId xmlns:p14="http://schemas.microsoft.com/office/powerpoint/2010/main" xmlns="" val="3716005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251520" y="347325"/>
            <a:ext cx="8568952"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solidFill>
                  <a:schemeClr val="tx1"/>
                </a:solidFill>
              </a:rPr>
              <a:t>Натюрморт салу кезеңдері</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23528" y="1340768"/>
            <a:ext cx="8311989" cy="540059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kk-KZ" sz="3200" dirty="0" smtClean="0">
                <a:solidFill>
                  <a:schemeClr val="tx1"/>
                </a:solidFill>
              </a:rPr>
              <a:t> </a:t>
            </a:r>
            <a:endParaRPr lang="ru-RU" sz="3200" dirty="0">
              <a:solidFill>
                <a:schemeClr val="tx1"/>
              </a:solidFill>
            </a:endParaRPr>
          </a:p>
        </p:txBody>
      </p:sp>
      <p:pic>
        <p:nvPicPr>
          <p:cNvPr id="4" name="Рисунок 3"/>
          <p:cNvPicPr/>
          <p:nvPr/>
        </p:nvPicPr>
        <p:blipFill rotWithShape="1">
          <a:blip r:embed="rId2" cstate="print">
            <a:extLst>
              <a:ext uri="{28A0092B-C50C-407E-A947-70E740481C1C}">
                <a14:useLocalDpi xmlns:a14="http://schemas.microsoft.com/office/drawing/2010/main" xmlns="" val="0"/>
              </a:ext>
            </a:extLst>
          </a:blip>
          <a:srcRect l="2153" t="4034" r="2285" b="1228"/>
          <a:stretch/>
        </p:blipFill>
        <p:spPr bwMode="auto">
          <a:xfrm>
            <a:off x="1826577" y="1340769"/>
            <a:ext cx="5337711" cy="5400598"/>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835016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408758" y="188640"/>
            <a:ext cx="8429559" cy="104664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solidFill>
                  <a:schemeClr val="tx1"/>
                </a:solidFill>
              </a:rPr>
              <a:t>Кез келген зат суреттеу нысаны бола алады, </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08758" y="1412776"/>
            <a:ext cx="8226759" cy="4752527"/>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solidFill>
                  <a:schemeClr val="tx1"/>
                </a:solidFill>
              </a:rPr>
              <a:t>Ол адамның тәрбиесіне, жалпы дамуына, мәдени деңгейіне, қызметіне байланысты. Көру мүшелері кез келген адамға заттың сапасын сезінуге, түсін, пішінін, кеңістігін, қозғалысын, көзбен көріп қабылдауына мүмкіндік береді, ал суретшінің бойында мұндай қабілеттер ерекше асқынған. Көркемсурет өнерінің барысында сурет жетекші пән болып келеді.</a:t>
            </a:r>
            <a:endParaRPr lang="ru-RU" sz="3200" dirty="0">
              <a:solidFill>
                <a:schemeClr val="tx1"/>
              </a:solidFill>
            </a:endParaRPr>
          </a:p>
          <a:p>
            <a:pPr lvl="0" algn="ctr"/>
            <a:endParaRPr 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09618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9" y="355236"/>
            <a:ext cx="8429559"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kk-KZ" sz="3200" dirty="0">
                <a:solidFill>
                  <a:schemeClr val="tx1"/>
                </a:solidFill>
              </a:rPr>
              <a:t>Сапалы сурет сала алу қабілеті </a:t>
            </a:r>
            <a:endParaRPr lang="ru-RU" sz="3200" dirty="0">
              <a:solidFill>
                <a:schemeClr val="tx1"/>
              </a:solidFill>
              <a:latin typeface="+mj-lt"/>
              <a:cs typeface="Times New Roman" pitchFamily="18" charset="0"/>
            </a:endParaRPr>
          </a:p>
        </p:txBody>
      </p:sp>
      <p:sp>
        <p:nvSpPr>
          <p:cNvPr id="13" name="Прямоугольник 12"/>
          <p:cNvSpPr/>
          <p:nvPr/>
        </p:nvSpPr>
        <p:spPr>
          <a:xfrm>
            <a:off x="357620" y="1484784"/>
            <a:ext cx="8429558" cy="491463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dirty="0">
                <a:solidFill>
                  <a:schemeClr val="tx1"/>
                </a:solidFill>
              </a:rPr>
              <a:t>Оқып - үйрену суретінің мақсаты, көзбен көру қабілетін және көлемді - кеңістік ой-өрісті дамыту, композициялық ойды “Заттандыру” барысында құралдық-тәжірибелі талаптарды суреттің көмегімен шешуден бастау алады. Кәсіби жұмыскердің шеберлігінің өсуі, шынайы суреттің техникасы мен тәртібін қаншалыкты меңгергеніне байланысты.</a:t>
            </a:r>
            <a:endParaRPr lang="ru-RU" sz="3200" dirty="0">
              <a:solidFill>
                <a:schemeClr val="tx1"/>
              </a:solidFill>
            </a:endParaRPr>
          </a:p>
        </p:txBody>
      </p:sp>
    </p:spTree>
    <p:extLst>
      <p:ext uri="{BB962C8B-B14F-4D97-AF65-F5344CB8AC3E}">
        <p14:creationId xmlns:p14="http://schemas.microsoft.com/office/powerpoint/2010/main" xmlns="" val="3650630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9" y="260649"/>
            <a:ext cx="8429559" cy="864096"/>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i="1" dirty="0">
                <a:solidFill>
                  <a:schemeClr val="tx1"/>
                </a:solidFill>
              </a:rPr>
              <a:t>Натюрморт салу </a:t>
            </a:r>
            <a:r>
              <a:rPr lang="kk-KZ" sz="3200" i="1" dirty="0" smtClean="0">
                <a:solidFill>
                  <a:schemeClr val="tx1"/>
                </a:solidFill>
              </a:rPr>
              <a:t>кезеңдері, </a:t>
            </a:r>
            <a:r>
              <a:rPr lang="kk-KZ" sz="3200" i="1" dirty="0">
                <a:solidFill>
                  <a:schemeClr val="tx1"/>
                </a:solidFill>
              </a:rPr>
              <a:t>с</a:t>
            </a:r>
            <a:r>
              <a:rPr lang="kk-KZ" sz="3200" i="1" dirty="0" smtClean="0">
                <a:solidFill>
                  <a:schemeClr val="tx1"/>
                </a:solidFill>
              </a:rPr>
              <a:t>уреттің </a:t>
            </a:r>
            <a:r>
              <a:rPr lang="kk-KZ" sz="3200" i="1" dirty="0">
                <a:solidFill>
                  <a:schemeClr val="tx1"/>
                </a:solidFill>
              </a:rPr>
              <a:t>аяқталуы.</a:t>
            </a:r>
            <a:endParaRPr lang="ru-RU" sz="3200" dirty="0">
              <a:solidFill>
                <a:schemeClr val="tx1"/>
              </a:solidFill>
            </a:endParaRPr>
          </a:p>
        </p:txBody>
      </p:sp>
      <p:sp>
        <p:nvSpPr>
          <p:cNvPr id="13" name="Прямоугольник 12"/>
          <p:cNvSpPr/>
          <p:nvPr/>
        </p:nvSpPr>
        <p:spPr>
          <a:xfrm>
            <a:off x="357620" y="1268760"/>
            <a:ext cx="8277898" cy="5130663"/>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kk-KZ" sz="3200" b="1" dirty="0" smtClean="0">
                <a:solidFill>
                  <a:schemeClr val="tx1"/>
                </a:solidFill>
                <a:latin typeface="Times New Roman" panose="02020603050405020304" pitchFamily="18" charset="0"/>
                <a:cs typeface="Times New Roman" panose="02020603050405020304" pitchFamily="18" charset="0"/>
              </a:rPr>
              <a:t> </a:t>
            </a:r>
            <a:endParaRPr lang="kk-KZ" sz="3200"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p:nvPr/>
        </p:nvPicPr>
        <p:blipFill rotWithShape="1">
          <a:blip r:embed="rId2" cstate="print">
            <a:extLst>
              <a:ext uri="{28A0092B-C50C-407E-A947-70E740481C1C}">
                <a14:useLocalDpi xmlns:a14="http://schemas.microsoft.com/office/drawing/2010/main" xmlns="" val="0"/>
              </a:ext>
            </a:extLst>
          </a:blip>
          <a:srcRect l="2076" t="3749" r="1904" b="2999"/>
          <a:stretch/>
        </p:blipFill>
        <p:spPr bwMode="auto">
          <a:xfrm>
            <a:off x="899592" y="1340768"/>
            <a:ext cx="7272808" cy="4968552"/>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958800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357619" y="355236"/>
            <a:ext cx="8429559"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kk-KZ" sz="3200" dirty="0">
                <a:solidFill>
                  <a:schemeClr val="tx1"/>
                </a:solidFill>
              </a:rPr>
              <a:t>Жазықтық </a:t>
            </a:r>
            <a:r>
              <a:rPr lang="kk-KZ" sz="3200" dirty="0" smtClean="0">
                <a:solidFill>
                  <a:schemeClr val="tx1"/>
                </a:solidFill>
              </a:rPr>
              <a:t>бетіндегі суреттер</a:t>
            </a:r>
            <a:endParaRPr lang="ru-RU" sz="3200" dirty="0">
              <a:solidFill>
                <a:schemeClr val="tx1"/>
              </a:solidFill>
              <a:latin typeface="Times New Roman" pitchFamily="18" charset="0"/>
              <a:cs typeface="Times New Roman" pitchFamily="18" charset="0"/>
            </a:endParaRPr>
          </a:p>
        </p:txBody>
      </p:sp>
      <p:sp>
        <p:nvSpPr>
          <p:cNvPr id="13" name="Прямоугольник 12"/>
          <p:cNvSpPr/>
          <p:nvPr/>
        </p:nvSpPr>
        <p:spPr>
          <a:xfrm>
            <a:off x="357620" y="1484785"/>
            <a:ext cx="8277898" cy="4680520"/>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kk-KZ" sz="3200" dirty="0">
                <a:solidFill>
                  <a:schemeClr val="tx1"/>
                </a:solidFill>
              </a:rPr>
              <a:t>Бүкіл дүние жүзілік көркем суреттеу өнерінің бай тәжірибесі шынайы суретке сүйене отырып, өмірдегі және өнердегі ғажайып құбылыстарды сүйіп бағалай білуді үйретеді, эстетикалық мәдениетті меңгеруге кеңес береді. Көркем суреттеу сауатының негізін окып үйрену оймен сезімнің жігерлі қызметін талап етеді.</a:t>
            </a:r>
            <a:endParaRPr lang="ru-RU" sz="3200" dirty="0">
              <a:solidFill>
                <a:schemeClr val="tx1"/>
              </a:solidFill>
            </a:endParaRPr>
          </a:p>
        </p:txBody>
      </p:sp>
    </p:spTree>
    <p:extLst>
      <p:ext uri="{BB962C8B-B14F-4D97-AF65-F5344CB8AC3E}">
        <p14:creationId xmlns:p14="http://schemas.microsoft.com/office/powerpoint/2010/main" xmlns="" val="4170640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chemeClr val="tx2"/>
            </a:gs>
            <a:gs pos="56000">
              <a:schemeClr val="accent5">
                <a:lumMod val="60000"/>
                <a:lumOff val="40000"/>
              </a:schemeClr>
            </a:gs>
          </a:gsLst>
          <a:lin ang="5400000" scaled="0"/>
        </a:gradFill>
        <a:effectLst/>
      </p:bgPr>
    </p:bg>
    <p:spTree>
      <p:nvGrpSpPr>
        <p:cNvPr id="1" name=""/>
        <p:cNvGrpSpPr/>
        <p:nvPr/>
      </p:nvGrpSpPr>
      <p:grpSpPr>
        <a:xfrm>
          <a:off x="0" y="0"/>
          <a:ext cx="0" cy="0"/>
          <a:chOff x="0" y="0"/>
          <a:chExt cx="0" cy="0"/>
        </a:xfrm>
      </p:grpSpPr>
      <p:sp>
        <p:nvSpPr>
          <p:cNvPr id="14" name="Прямоугольник 13"/>
          <p:cNvSpPr/>
          <p:nvPr/>
        </p:nvSpPr>
        <p:spPr>
          <a:xfrm>
            <a:off x="178777" y="377142"/>
            <a:ext cx="8713703" cy="89546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3200" dirty="0" smtClean="0">
                <a:solidFill>
                  <a:schemeClr val="tx1"/>
                </a:solidFill>
                <a:latin typeface="Times New Roman" panose="02020603050405020304" pitchFamily="18" charset="0"/>
                <a:cs typeface="Times New Roman" panose="02020603050405020304" pitchFamily="18" charset="0"/>
              </a:rPr>
              <a:t> </a:t>
            </a:r>
            <a:r>
              <a:rPr lang="ru-RU" sz="3200" b="1" dirty="0" smtClean="0">
                <a:solidFill>
                  <a:schemeClr val="tx1"/>
                </a:solidFill>
                <a:latin typeface="+mj-lt"/>
                <a:cs typeface="Times New Roman" panose="02020603050405020304" pitchFamily="18" charset="0"/>
              </a:rPr>
              <a:t> </a:t>
            </a:r>
            <a:r>
              <a:rPr lang="kk-KZ" sz="3200" dirty="0">
                <a:solidFill>
                  <a:schemeClr val="tx1"/>
                </a:solidFill>
              </a:rPr>
              <a:t>Кеңістікте бейнені суреттеу </a:t>
            </a:r>
            <a:endParaRPr lang="ru-RU" sz="3200" b="1" dirty="0">
              <a:solidFill>
                <a:schemeClr val="tx1"/>
              </a:solidFill>
              <a:latin typeface="+mj-lt"/>
              <a:cs typeface="Times New Roman" pitchFamily="18" charset="0"/>
            </a:endParaRPr>
          </a:p>
        </p:txBody>
      </p:sp>
      <p:sp>
        <p:nvSpPr>
          <p:cNvPr id="13" name="Прямоугольник 12"/>
          <p:cNvSpPr/>
          <p:nvPr/>
        </p:nvSpPr>
        <p:spPr>
          <a:xfrm>
            <a:off x="178778" y="1484784"/>
            <a:ext cx="8456740" cy="5040560"/>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kk-KZ" sz="3200" dirty="0" smtClean="0">
                <a:solidFill>
                  <a:schemeClr val="tx1"/>
                </a:solidFill>
              </a:rPr>
              <a:t>Табиғаттың </a:t>
            </a:r>
            <a:r>
              <a:rPr lang="kk-KZ" sz="3200" dirty="0">
                <a:solidFill>
                  <a:schemeClr val="tx1"/>
                </a:solidFill>
              </a:rPr>
              <a:t>және адамның күшімен жасалынған барлық заттардың бәрінде жалпы мазмұндық мәнісі </a:t>
            </a:r>
            <a:r>
              <a:rPr lang="kk-KZ" sz="3200" dirty="0" smtClean="0">
                <a:solidFill>
                  <a:schemeClr val="tx1"/>
                </a:solidFill>
              </a:rPr>
              <a:t>бар, </a:t>
            </a:r>
            <a:r>
              <a:rPr lang="kk-KZ" sz="3200" dirty="0">
                <a:solidFill>
                  <a:schemeClr val="tx1"/>
                </a:solidFill>
              </a:rPr>
              <a:t>ол бейненің заңды кұрылуы немесе конструкциясы. Заттың пластикалық кұрылысын түсіну үшін, оның конструкциясын, қызметін көре білу өте </a:t>
            </a:r>
            <a:r>
              <a:rPr lang="kk-KZ" sz="3200" dirty="0" smtClean="0">
                <a:solidFill>
                  <a:schemeClr val="tx1"/>
                </a:solidFill>
              </a:rPr>
              <a:t>маңызды.</a:t>
            </a:r>
            <a:r>
              <a:rPr lang="ru-RU" sz="3200" dirty="0">
                <a:solidFill>
                  <a:schemeClr val="tx1"/>
                </a:solidFill>
              </a:rPr>
              <a:t> </a:t>
            </a:r>
            <a:r>
              <a:rPr lang="kk-KZ" sz="3200" dirty="0" smtClean="0">
                <a:solidFill>
                  <a:schemeClr val="tx1"/>
                </a:solidFill>
              </a:rPr>
              <a:t>Ол </a:t>
            </a:r>
            <a:r>
              <a:rPr lang="kk-KZ" sz="3200" dirty="0">
                <a:solidFill>
                  <a:schemeClr val="tx1"/>
                </a:solidFill>
              </a:rPr>
              <a:t>қағаз бетіндегі композиция, конструкция, қозғалыс, пропорция, перспектива, жарықтық, шағылыс, көлеңке, оның түрлері, </a:t>
            </a:r>
            <a:r>
              <a:rPr lang="kk-KZ" sz="3200" dirty="0" smtClean="0">
                <a:solidFill>
                  <a:schemeClr val="tx1"/>
                </a:solidFill>
              </a:rPr>
              <a:t>түсі, фактурасы </a:t>
            </a:r>
            <a:r>
              <a:rPr lang="kk-KZ" sz="3200" dirty="0">
                <a:solidFill>
                  <a:schemeClr val="tx1"/>
                </a:solidFill>
              </a:rPr>
              <a:t>т.б.</a:t>
            </a:r>
            <a:endParaRPr lang="ru-RU" sz="3200" dirty="0">
              <a:solidFill>
                <a:schemeClr val="tx1"/>
              </a:solidFill>
            </a:endParaRPr>
          </a:p>
        </p:txBody>
      </p:sp>
    </p:spTree>
    <p:extLst>
      <p:ext uri="{BB962C8B-B14F-4D97-AF65-F5344CB8AC3E}">
        <p14:creationId xmlns:p14="http://schemas.microsoft.com/office/powerpoint/2010/main" xmlns="" val="3580118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956</TotalTime>
  <Words>583</Words>
  <Application>Microsoft Office PowerPoint</Application>
  <PresentationFormat>Экран (4:3)</PresentationFormat>
  <Paragraphs>31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ВЕКТОРЫ. ОПЕРАЦИИ НАД ВЕКТОРАМИ</dc:title>
  <dc:creator>Admin</dc:creator>
  <cp:lastModifiedBy>User</cp:lastModifiedBy>
  <cp:revision>100</cp:revision>
  <dcterms:created xsi:type="dcterms:W3CDTF">2017-02-12T12:23:30Z</dcterms:created>
  <dcterms:modified xsi:type="dcterms:W3CDTF">2020-10-21T11:25:58Z</dcterms:modified>
</cp:coreProperties>
</file>