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67" r:id="rId5"/>
    <p:sldId id="270" r:id="rId6"/>
    <p:sldId id="275" r:id="rId7"/>
    <p:sldId id="279" r:id="rId8"/>
    <p:sldId id="280" r:id="rId9"/>
    <p:sldId id="281" r:id="rId10"/>
    <p:sldId id="282" r:id="rId11"/>
    <p:sldId id="276" r:id="rId12"/>
    <p:sldId id="277" r:id="rId13"/>
    <p:sldId id="278" r:id="rId14"/>
    <p:sldId id="271" r:id="rId15"/>
    <p:sldId id="28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96" d="100"/>
          <a:sy n="96" d="100"/>
        </p:scale>
        <p:origin x="-720"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3889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8629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9100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6043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4376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2662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6721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4327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630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0711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8168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12.08.2021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675204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1129548"/>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rPr>
              <a:t>1.  </a:t>
            </a:r>
            <a:r>
              <a:rPr lang="kk-KZ" sz="2800" b="1" dirty="0">
                <a:solidFill>
                  <a:schemeClr val="tx1"/>
                </a:solidFill>
              </a:rPr>
              <a:t>СУРЕТ САЛУДЫҢ ТЕОРИЯСЫ</a:t>
            </a:r>
            <a:endParaRPr lang="ru-RU" sz="2800" dirty="0">
              <a:solidFill>
                <a:schemeClr val="tx1"/>
              </a:solidFill>
            </a:endParaRPr>
          </a:p>
          <a:p>
            <a:pPr algn="ctr"/>
            <a:r>
              <a:rPr lang="kk-KZ" sz="2800" b="1" dirty="0">
                <a:solidFill>
                  <a:schemeClr val="tx1"/>
                </a:solidFill>
              </a:rPr>
              <a:t> </a:t>
            </a:r>
            <a:r>
              <a:rPr lang="kk-KZ" sz="2800" dirty="0" smtClean="0">
                <a:solidFill>
                  <a:schemeClr val="tx1"/>
                </a:solidFill>
              </a:rPr>
              <a:t>1.1 </a:t>
            </a:r>
            <a:r>
              <a:rPr lang="kk-KZ" sz="2800" dirty="0">
                <a:solidFill>
                  <a:schemeClr val="tx1"/>
                </a:solidFill>
              </a:rPr>
              <a:t>Нақтылы бейне арқылы сурет салу заңдылықтары</a:t>
            </a:r>
            <a:endParaRPr lang="ru-RU" sz="2800" dirty="0">
              <a:solidFill>
                <a:schemeClr val="tx1"/>
              </a:solidFill>
            </a:endParaRPr>
          </a:p>
        </p:txBody>
      </p:sp>
      <p:pic>
        <p:nvPicPr>
          <p:cNvPr id="5" name="Рисунок 4"/>
          <p:cNvPicPr/>
          <p:nvPr/>
        </p:nvPicPr>
        <p:blipFill rotWithShape="1">
          <a:blip r:embed="rId2" cstate="print">
            <a:extLst>
              <a:ext uri="{28A0092B-C50C-407E-A947-70E740481C1C}">
                <a14:useLocalDpi xmlns:a14="http://schemas.microsoft.com/office/drawing/2010/main" val="0"/>
              </a:ext>
            </a:extLst>
          </a:blip>
          <a:srcRect l="6047" t="6849" r="3456" b="8587"/>
          <a:stretch/>
        </p:blipFill>
        <p:spPr bwMode="auto">
          <a:xfrm>
            <a:off x="1331640" y="1700808"/>
            <a:ext cx="7056784" cy="489654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3200" dirty="0" err="1">
                <a:solidFill>
                  <a:schemeClr val="tx1"/>
                </a:solidFill>
                <a:cs typeface="Times New Roman" panose="02020603050405020304" pitchFamily="18" charset="0"/>
              </a:rPr>
              <a:t>Интерьердегі</a:t>
            </a:r>
            <a:r>
              <a:rPr lang="ru-RU" sz="3200" dirty="0">
                <a:solidFill>
                  <a:schemeClr val="tx1"/>
                </a:solidFill>
                <a:cs typeface="Times New Roman" panose="02020603050405020304" pitchFamily="18" charset="0"/>
              </a:rPr>
              <a:t> </a:t>
            </a:r>
            <a:r>
              <a:rPr lang="ru-RU" sz="3200" dirty="0" err="1" smtClean="0">
                <a:solidFill>
                  <a:schemeClr val="tx1"/>
                </a:solidFill>
                <a:cs typeface="Times New Roman" panose="02020603050405020304" pitchFamily="18" charset="0"/>
              </a:rPr>
              <a:t>оң</a:t>
            </a:r>
            <a:r>
              <a:rPr lang="ru-RU" sz="3200" dirty="0" smtClean="0">
                <a:solidFill>
                  <a:schemeClr val="tx1"/>
                </a:solidFill>
                <a:cs typeface="Times New Roman" panose="02020603050405020304" pitchFamily="18" charset="0"/>
              </a:rPr>
              <a:t> </a:t>
            </a:r>
            <a:r>
              <a:rPr lang="ru-RU" sz="3200" dirty="0" err="1" smtClean="0">
                <a:solidFill>
                  <a:schemeClr val="tx1"/>
                </a:solidFill>
                <a:cs typeface="Times New Roman" panose="02020603050405020304" pitchFamily="18" charset="0"/>
              </a:rPr>
              <a:t>жақ</a:t>
            </a:r>
            <a:r>
              <a:rPr lang="ru-RU" sz="3200" dirty="0" smtClean="0">
                <a:solidFill>
                  <a:schemeClr val="tx1"/>
                </a:solidFill>
                <a:cs typeface="Times New Roman" panose="02020603050405020304" pitchFamily="18" charset="0"/>
              </a:rPr>
              <a:t> </a:t>
            </a:r>
            <a:r>
              <a:rPr lang="ru-RU" sz="3200" dirty="0" err="1" smtClean="0">
                <a:solidFill>
                  <a:schemeClr val="tx1"/>
                </a:solidFill>
                <a:cs typeface="Times New Roman" panose="02020603050405020304" pitchFamily="18" charset="0"/>
              </a:rPr>
              <a:t>тұсынан</a:t>
            </a:r>
            <a:r>
              <a:rPr lang="ru-RU" sz="3200" dirty="0" smtClean="0">
                <a:solidFill>
                  <a:schemeClr val="tx1"/>
                </a:solidFill>
                <a:cs typeface="Times New Roman" panose="02020603050405020304" pitchFamily="18" charset="0"/>
              </a:rPr>
              <a:t> </a:t>
            </a:r>
            <a:r>
              <a:rPr lang="ru-RU" sz="3200" dirty="0" err="1" smtClean="0">
                <a:solidFill>
                  <a:schemeClr val="tx1"/>
                </a:solidFill>
                <a:cs typeface="Times New Roman" panose="02020603050405020304" pitchFamily="18" charset="0"/>
              </a:rPr>
              <a:t>қарағандағы</a:t>
            </a:r>
            <a:r>
              <a:rPr lang="ru-RU" sz="3200" dirty="0" smtClean="0">
                <a:solidFill>
                  <a:schemeClr val="tx1"/>
                </a:solidFill>
                <a:cs typeface="Times New Roman" panose="02020603050405020304" pitchFamily="18" charset="0"/>
              </a:rPr>
              <a:t>    </a:t>
            </a:r>
            <a:r>
              <a:rPr lang="ru-RU" sz="3200" dirty="0" err="1">
                <a:solidFill>
                  <a:schemeClr val="tx1"/>
                </a:solidFill>
                <a:cs typeface="Times New Roman" panose="02020603050405020304" pitchFamily="18" charset="0"/>
              </a:rPr>
              <a:t>көрініс</a:t>
            </a:r>
            <a:r>
              <a:rPr lang="ru-RU" sz="3200" dirty="0">
                <a:solidFill>
                  <a:schemeClr val="tx1"/>
                </a:solidFill>
                <a:cs typeface="Times New Roman" panose="02020603050405020304" pitchFamily="18" charset="0"/>
              </a:rPr>
              <a:t> </a:t>
            </a:r>
            <a:r>
              <a:rPr lang="ru-RU" sz="3200" dirty="0" err="1">
                <a:solidFill>
                  <a:schemeClr val="tx1"/>
                </a:solidFill>
                <a:cs typeface="Times New Roman" panose="02020603050405020304" pitchFamily="18" charset="0"/>
              </a:rPr>
              <a:t>заңдылығы</a:t>
            </a:r>
            <a:endParaRPr lang="ru-RU" sz="3200" dirty="0">
              <a:solidFill>
                <a:schemeClr val="tx1"/>
              </a:solidFill>
              <a:cs typeface="Times New Roman" pitchFamily="18" charset="0"/>
            </a:endParaRPr>
          </a:p>
        </p:txBody>
      </p:sp>
      <p:sp>
        <p:nvSpPr>
          <p:cNvPr id="13" name="Прямоугольник 12"/>
          <p:cNvSpPr/>
          <p:nvPr/>
        </p:nvSpPr>
        <p:spPr>
          <a:xfrm>
            <a:off x="357620" y="1484784"/>
            <a:ext cx="8429558" cy="4968551"/>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kk-KZ" sz="3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cstate="print">
            <a:extLst>
              <a:ext uri="{28A0092B-C50C-407E-A947-70E740481C1C}">
                <a14:useLocalDpi xmlns:a14="http://schemas.microsoft.com/office/drawing/2010/main" val="0"/>
              </a:ext>
            </a:extLst>
          </a:blip>
          <a:srcRect l="16920" t="60750" r="-39" b="650"/>
          <a:stretch/>
        </p:blipFill>
        <p:spPr bwMode="auto">
          <a:xfrm>
            <a:off x="539552" y="1628800"/>
            <a:ext cx="8136903" cy="46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08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25164" y="188641"/>
            <a:ext cx="8429559" cy="936104"/>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a:solidFill>
                  <a:schemeClr val="tx1"/>
                </a:solidFill>
              </a:rPr>
              <a:t>К</a:t>
            </a:r>
            <a:r>
              <a:rPr lang="kk-KZ" sz="3200" dirty="0" smtClean="0">
                <a:solidFill>
                  <a:schemeClr val="tx1"/>
                </a:solidFill>
              </a:rPr>
              <a:t>өзге </a:t>
            </a:r>
            <a:r>
              <a:rPr lang="kk-KZ" sz="3200" dirty="0">
                <a:solidFill>
                  <a:schemeClr val="tx1"/>
                </a:solidFill>
              </a:rPr>
              <a:t>көрінетін дүниенің накты қасиеттері</a:t>
            </a:r>
            <a:endParaRPr lang="ru-RU" sz="3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325164" y="1340768"/>
            <a:ext cx="8310353" cy="4968551"/>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3200" dirty="0" smtClean="0">
              <a:solidFill>
                <a:schemeClr val="tx1"/>
              </a:solidFill>
            </a:endParaRPr>
          </a:p>
          <a:p>
            <a:pPr algn="ctr"/>
            <a:r>
              <a:rPr lang="kk-KZ" sz="3200" dirty="0" smtClean="0">
                <a:solidFill>
                  <a:schemeClr val="tx1"/>
                </a:solidFill>
              </a:rPr>
              <a:t>Суреттемеде </a:t>
            </a:r>
            <a:r>
              <a:rPr lang="kk-KZ" sz="3200" dirty="0">
                <a:solidFill>
                  <a:schemeClr val="tx1"/>
                </a:solidFill>
              </a:rPr>
              <a:t>бейнеленген, көзге көрінетін дүниенің накты қасиеттері мен сапаларына байланысты сезімдер мен толғаныстар туындайды. Егерде оқушы-жастар өзінің басынан өткізген табиғат кұбылысын бейнеленген суретте көрсе, онда ол бұл көріністі тез кабылдап суретшінің ойын тез түсінеді. </a:t>
            </a:r>
            <a:r>
              <a:rPr lang="kk-KZ" sz="3200" dirty="0" smtClean="0">
                <a:solidFill>
                  <a:schemeClr val="tx1"/>
                </a:solidFill>
              </a:rPr>
              <a:t>Олар таңғы </a:t>
            </a:r>
            <a:r>
              <a:rPr lang="kk-KZ" sz="3200" dirty="0">
                <a:solidFill>
                  <a:schemeClr val="tx1"/>
                </a:solidFill>
              </a:rPr>
              <a:t>аспанның бояуларын, жасыл жапырақтардың бетіндегі жарық пен көлеңкенің орны т.б.</a:t>
            </a:r>
            <a:endParaRPr lang="ru-RU" sz="3200" dirty="0">
              <a:solidFill>
                <a:schemeClr val="tx1"/>
              </a:solidFill>
            </a:endParaRPr>
          </a:p>
          <a:p>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233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7" y="355235"/>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a:solidFill>
                  <a:schemeClr val="tx1"/>
                </a:solidFill>
              </a:rPr>
              <a:t>Академиялық суреттегі көріністің </a:t>
            </a:r>
            <a:r>
              <a:rPr lang="kk-KZ" sz="3200" dirty="0" smtClean="0">
                <a:solidFill>
                  <a:schemeClr val="tx1"/>
                </a:solidFill>
              </a:rPr>
              <a:t>сапасы </a:t>
            </a:r>
            <a:endParaRPr lang="ru-RU" sz="3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357618" y="1484784"/>
            <a:ext cx="8429559" cy="4752527"/>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Егер де суретшінің шығармасы терең </a:t>
            </a:r>
            <a:r>
              <a:rPr lang="kk-KZ" sz="3200" dirty="0" smtClean="0">
                <a:solidFill>
                  <a:schemeClr val="tx1"/>
                </a:solidFill>
              </a:rPr>
              <a:t>сезімдерден тудырмаса және оның </a:t>
            </a:r>
            <a:r>
              <a:rPr lang="kk-KZ" sz="3200" dirty="0">
                <a:solidFill>
                  <a:schemeClr val="tx1"/>
                </a:solidFill>
              </a:rPr>
              <a:t>бойындағы көркем бейне </a:t>
            </a:r>
            <a:r>
              <a:rPr lang="kk-KZ" sz="3200" dirty="0" smtClean="0">
                <a:solidFill>
                  <a:schemeClr val="tx1"/>
                </a:solidFill>
              </a:rPr>
              <a:t>нақты </a:t>
            </a:r>
            <a:r>
              <a:rPr lang="kk-KZ" sz="3200" dirty="0">
                <a:solidFill>
                  <a:schemeClr val="tx1"/>
                </a:solidFill>
              </a:rPr>
              <a:t>түрде көрінбесе, онда суретші қандай терең ойды, көкейкесті мәселені көтермегеніне қарамастан шығармасы көріксіз болады, өйткені көркем бейне </a:t>
            </a:r>
            <a:r>
              <a:rPr lang="kk-KZ" sz="3200" dirty="0" smtClean="0">
                <a:solidFill>
                  <a:schemeClr val="tx1"/>
                </a:solidFill>
              </a:rPr>
              <a:t>схемадағы </a:t>
            </a:r>
            <a:r>
              <a:rPr lang="kk-KZ" sz="3200" dirty="0">
                <a:solidFill>
                  <a:schemeClr val="tx1"/>
                </a:solidFill>
              </a:rPr>
              <a:t>немесе нысанның </a:t>
            </a:r>
            <a:r>
              <a:rPr lang="kk-KZ" sz="3200" dirty="0" smtClean="0">
                <a:solidFill>
                  <a:schemeClr val="tx1"/>
                </a:solidFill>
              </a:rPr>
              <a:t>абстрактағы </a:t>
            </a:r>
            <a:r>
              <a:rPr lang="kk-KZ" sz="3200" dirty="0">
                <a:solidFill>
                  <a:schemeClr val="tx1"/>
                </a:solidFill>
              </a:rPr>
              <a:t>айқындалған мазмұны емес. </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37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3200" dirty="0">
                <a:solidFill>
                  <a:schemeClr val="tx1"/>
                </a:solidFill>
              </a:rPr>
              <a:t>Академиялық суреттегі көріністің міндетті түрдегі сапасы </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57620" y="1484784"/>
            <a:ext cx="8429558" cy="4824535"/>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3200" dirty="0">
                <a:solidFill>
                  <a:schemeClr val="tx1"/>
                </a:solidFill>
              </a:rPr>
              <a:t>Адамның ішкі дүниесінің байлығы, ішкі мінездемені сыртқы пішіні бойынша бағалаудың көмегімен тану кабілеті арқылы айқындалады. Сырткы пішіні, заттык бейненің пластинкасы бойынша әрқашанда ішкі мазмұны мөлдіреп </a:t>
            </a:r>
            <a:r>
              <a:rPr lang="kk-KZ" sz="3200" dirty="0" smtClean="0">
                <a:solidFill>
                  <a:schemeClr val="tx1"/>
                </a:solidFill>
              </a:rPr>
              <a:t>көрінеді. Суреттер </a:t>
            </a:r>
            <a:r>
              <a:rPr lang="kk-KZ" sz="3200" dirty="0">
                <a:solidFill>
                  <a:schemeClr val="tx1"/>
                </a:solidFill>
              </a:rPr>
              <a:t>немесе бейнеленген денелер көрерменге көріністегі қимылы мен қалпы бойынша жан дүниесін, жағдайын бірден сездіретіндей болуы </a:t>
            </a:r>
            <a:r>
              <a:rPr lang="kk-KZ" sz="3200" dirty="0" smtClean="0">
                <a:solidFill>
                  <a:schemeClr val="tx1"/>
                </a:solidFill>
              </a:rPr>
              <a:t>керек. </a:t>
            </a:r>
            <a:endParaRPr lang="kk-KZ" sz="3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71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smtClean="0">
                <a:solidFill>
                  <a:schemeClr val="tx1"/>
                </a:solidFill>
              </a:rPr>
              <a:t>Сурет </a:t>
            </a:r>
            <a:r>
              <a:rPr lang="kk-KZ" sz="3200" dirty="0">
                <a:solidFill>
                  <a:schemeClr val="tx1"/>
                </a:solidFill>
              </a:rPr>
              <a:t>пен кескіндеме </a:t>
            </a:r>
            <a:endParaRPr lang="ru-RU" sz="3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357619" y="1469570"/>
            <a:ext cx="8477667" cy="4752527"/>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Суретші-кескіндемешілердің көп ғасырлы тәжірибесінен, нақты шындылыктың шынайы көрінуі кескіндемелік сауаттың негізі болып табылады деген тұжырымға келуге болады. Өнер тарихында қоршаған дүниені шынайы бейнелеу тәсілдерін пысықтамаған кезең болмаған. Перспективаны ашу мен анатомияны зерттеу Қайта жаңғыру кезеңіндегі творчестваның гүлденуіне көмектескен. </a:t>
            </a:r>
            <a:endParaRPr lang="kk-KZ"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57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83162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sz="3200" dirty="0" smtClean="0"/>
              <a:t>Перспектива </a:t>
            </a:r>
            <a:r>
              <a:rPr lang="ru-RU" sz="3200" dirty="0" err="1" smtClean="0"/>
              <a:t>заңдылығы</a:t>
            </a:r>
            <a:endParaRPr lang="ru-RU" sz="3200" dirty="0"/>
          </a:p>
        </p:txBody>
      </p:sp>
      <p:pic>
        <p:nvPicPr>
          <p:cNvPr id="4" name="Объект 3"/>
          <p:cNvPicPr>
            <a:picLocks noGrp="1"/>
          </p:cNvPicPr>
          <p:nvPr>
            <p:ph idx="1"/>
          </p:nvPr>
        </p:nvPicPr>
        <p:blipFill rotWithShape="1">
          <a:blip r:embed="rId2" cstate="print">
            <a:extLst>
              <a:ext uri="{28A0092B-C50C-407E-A947-70E740481C1C}">
                <a14:useLocalDpi xmlns:a14="http://schemas.microsoft.com/office/drawing/2010/main" val="0"/>
              </a:ext>
            </a:extLst>
          </a:blip>
          <a:srcRect t="13172" b="16326"/>
          <a:stretch/>
        </p:blipFill>
        <p:spPr bwMode="auto">
          <a:xfrm>
            <a:off x="539552" y="1340768"/>
            <a:ext cx="8136904"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45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smtClean="0"/>
              <a:t> </a:t>
            </a:r>
          </a:p>
          <a:p>
            <a:pPr algn="ctr">
              <a:lnSpc>
                <a:spcPct val="90000"/>
              </a:lnSpc>
            </a:pPr>
            <a:r>
              <a:rPr lang="kk-KZ" sz="3200" b="1" dirty="0" smtClean="0">
                <a:solidFill>
                  <a:schemeClr val="tx1"/>
                </a:solidFill>
              </a:rPr>
              <a:t>1.Нақтылы </a:t>
            </a:r>
            <a:r>
              <a:rPr lang="kk-KZ" sz="3200" b="1" dirty="0">
                <a:solidFill>
                  <a:schemeClr val="tx1"/>
                </a:solidFill>
              </a:rPr>
              <a:t>бейне арқылы сурет салу заңдылықтары</a:t>
            </a:r>
            <a:endParaRPr lang="ru-RU" sz="3200" b="1" dirty="0">
              <a:solidFill>
                <a:schemeClr val="tx1"/>
              </a:solidFill>
            </a:endParaRPr>
          </a:p>
          <a:p>
            <a:pPr algn="ctr">
              <a:lnSpc>
                <a:spcPct val="90000"/>
              </a:lnSpc>
            </a:pPr>
            <a:endParaRPr lang="ru-RU" sz="3200" dirty="0">
              <a:solidFill>
                <a:srgbClr val="00000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57618" y="1484785"/>
            <a:ext cx="8429559" cy="4752527"/>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200" dirty="0" smtClean="0">
                <a:solidFill>
                  <a:schemeClr val="tx1"/>
                </a:solidFill>
              </a:rPr>
              <a:t>1.Көркем </a:t>
            </a:r>
            <a:r>
              <a:rPr lang="kk-KZ" sz="3200" dirty="0">
                <a:solidFill>
                  <a:schemeClr val="tx1"/>
                </a:solidFill>
              </a:rPr>
              <a:t>бейнелеу өнерінде шындықты айқындау, айнадай көшіру емес. Өйткені табиғаттың тылсым сырын фотографиялық аппараттай жеткізу суретшінің құзырылығына енбейді</a:t>
            </a:r>
            <a:r>
              <a:rPr lang="kk-KZ" sz="3200" dirty="0" smtClean="0">
                <a:solidFill>
                  <a:schemeClr val="tx1"/>
                </a:solidFill>
              </a:rPr>
              <a:t>.</a:t>
            </a:r>
            <a:r>
              <a:rPr lang="kk-KZ" sz="3200" dirty="0"/>
              <a:t> </a:t>
            </a:r>
            <a:r>
              <a:rPr lang="kk-KZ" sz="3200" dirty="0">
                <a:solidFill>
                  <a:schemeClr val="tx1"/>
                </a:solidFill>
              </a:rPr>
              <a:t>Шығармашылық процестің негізі - әрбір суретшінің көзқарасына негізделген. </a:t>
            </a:r>
            <a:r>
              <a:rPr lang="kk-KZ" sz="3200" dirty="0" smtClean="0">
                <a:solidFill>
                  <a:schemeClr val="tx1"/>
                </a:solidFill>
              </a:rPr>
              <a:t>2.Натюрморт</a:t>
            </a:r>
            <a:r>
              <a:rPr lang="kk-KZ" sz="3200" dirty="0">
                <a:solidFill>
                  <a:schemeClr val="tx1"/>
                </a:solidFill>
              </a:rPr>
              <a:t>, портрет, пейзаж, жанрлы суреттерді </a:t>
            </a:r>
            <a:r>
              <a:rPr lang="kk-KZ" sz="3200" dirty="0" smtClean="0">
                <a:solidFill>
                  <a:schemeClr val="tx1"/>
                </a:solidFill>
              </a:rPr>
              <a:t>суретші </a:t>
            </a:r>
            <a:r>
              <a:rPr lang="kk-KZ" sz="3200" dirty="0">
                <a:solidFill>
                  <a:schemeClr val="tx1"/>
                </a:solidFill>
              </a:rPr>
              <a:t>әрқашан мағынасын, сюжетін, композициясын ойластырып, шығармасының ен жақсы шешімін іздестіреді. </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08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3200" dirty="0" smtClean="0">
                <a:solidFill>
                  <a:srgbClr val="000000"/>
                </a:solidFill>
                <a:latin typeface="Times New Roman" panose="02020603050405020304" pitchFamily="18" charset="0"/>
                <a:cs typeface="Times New Roman" panose="02020603050405020304" pitchFamily="18" charset="0"/>
              </a:rPr>
              <a:t> </a:t>
            </a:r>
            <a:r>
              <a:rPr lang="kk-KZ" sz="3200" b="1" dirty="0">
                <a:solidFill>
                  <a:schemeClr val="tx1"/>
                </a:solidFill>
              </a:rPr>
              <a:t>Әр </a:t>
            </a:r>
            <a:r>
              <a:rPr lang="kk-KZ" sz="3200" b="1" dirty="0" smtClean="0">
                <a:solidFill>
                  <a:schemeClr val="tx1"/>
                </a:solidFill>
              </a:rPr>
              <a:t>затқа</a:t>
            </a:r>
            <a:r>
              <a:rPr lang="kk-KZ" sz="3200" b="1" dirty="0">
                <a:solidFill>
                  <a:schemeClr val="tx1"/>
                </a:solidFill>
              </a:rPr>
              <a:t> </a:t>
            </a:r>
            <a:r>
              <a:rPr lang="kk-KZ" sz="3200" b="1" dirty="0" smtClean="0">
                <a:solidFill>
                  <a:schemeClr val="tx1"/>
                </a:solidFill>
              </a:rPr>
              <a:t>өзінше ерекшеліктер тән</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97753" y="1484784"/>
            <a:ext cx="8126238" cy="4968552"/>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200" dirty="0" smtClean="0">
                <a:solidFill>
                  <a:schemeClr val="tx1"/>
                </a:solidFill>
              </a:rPr>
              <a:t>1. Тіпті </a:t>
            </a:r>
            <a:r>
              <a:rPr lang="kk-KZ" sz="3200" dirty="0">
                <a:solidFill>
                  <a:schemeClr val="tx1"/>
                </a:solidFill>
              </a:rPr>
              <a:t>бұрынғы заманнан біздің уақытқа жеткен ежелгі көріністер өмір құбылыстарын жалпылайды. Олардың бойында нысанның көшірмесін салуға ұмтылысы болмайды, суретшілер мәні аз фактілерден гөрі қажетті, мінездемелі, маңызды түрлерді </a:t>
            </a:r>
            <a:r>
              <a:rPr lang="kk-KZ" sz="3200" dirty="0" smtClean="0">
                <a:solidFill>
                  <a:schemeClr val="tx1"/>
                </a:solidFill>
              </a:rPr>
              <a:t>таңдайды</a:t>
            </a:r>
            <a:r>
              <a:rPr lang="kk-KZ" sz="3200" dirty="0"/>
              <a:t>. </a:t>
            </a:r>
            <a:r>
              <a:rPr lang="kk-KZ" sz="3200" dirty="0">
                <a:solidFill>
                  <a:schemeClr val="tx1"/>
                </a:solidFill>
              </a:rPr>
              <a:t>Мағынаның өмірлігі мен шыншылдығы - ол суреттердегі бейнелердің бейнеленуші құбылыстардың табиғатына сәйкес болуы керек, </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005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251520" y="347325"/>
            <a:ext cx="8568952"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anose="02020603050405020304" pitchFamily="18" charset="0"/>
                <a:cs typeface="Times New Roman" panose="02020603050405020304" pitchFamily="18" charset="0"/>
              </a:rPr>
              <a:t> </a:t>
            </a:r>
            <a:r>
              <a:rPr lang="kk-KZ" sz="3200" b="1" dirty="0">
                <a:solidFill>
                  <a:schemeClr val="tx1"/>
                </a:solidFill>
              </a:rPr>
              <a:t>Көркем бейне ең алдымен шындыкпен сендіріледі. </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09279" y="1484784"/>
            <a:ext cx="8126238" cy="4752527"/>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sz="3200" dirty="0">
                <a:solidFill>
                  <a:schemeClr val="tx1"/>
                </a:solidFill>
              </a:rPr>
              <a:t>Кескіндемедегі көркем бейненің абыройлығы тек маңызды және мінезді касиетінің болуымен ғана аныкталмайды, сонымен катар көріністік бойында суретшінің кандай да бір көркем идеяны айқындауына байланысты. Әр кезде де суретші сурет арқылы өзінін өмірі туралы түсінігін көрсетуге тырысады.</a:t>
            </a:r>
            <a:endParaRPr lang="ru-RU" sz="3200" dirty="0">
              <a:solidFill>
                <a:schemeClr val="tx1"/>
              </a:solidFill>
            </a:endParaRPr>
          </a:p>
        </p:txBody>
      </p:sp>
    </p:spTree>
    <p:extLst>
      <p:ext uri="{BB962C8B-B14F-4D97-AF65-F5344CB8AC3E}">
        <p14:creationId xmlns:p14="http://schemas.microsoft.com/office/powerpoint/2010/main" val="283501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Сурет салудағы перспективаның заңдылықтары</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09279" y="1484784"/>
            <a:ext cx="8126238" cy="468051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sz="3200" b="1" dirty="0" smtClean="0">
                <a:solidFill>
                  <a:schemeClr val="tx1"/>
                </a:solidFill>
                <a:latin typeface="Times New Roman" panose="02020603050405020304" pitchFamily="18" charset="0"/>
                <a:cs typeface="Times New Roman" panose="02020603050405020304" pitchFamily="18" charset="0"/>
              </a:rPr>
              <a:t> </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cstate="print">
            <a:extLst>
              <a:ext uri="{28A0092B-C50C-407E-A947-70E740481C1C}">
                <a14:useLocalDpi xmlns:a14="http://schemas.microsoft.com/office/drawing/2010/main" val="0"/>
              </a:ext>
            </a:extLst>
          </a:blip>
          <a:srcRect l="1" t="17005" r="-50"/>
          <a:stretch/>
        </p:blipFill>
        <p:spPr bwMode="auto">
          <a:xfrm>
            <a:off x="611560" y="1484784"/>
            <a:ext cx="8023957" cy="4680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961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3200" dirty="0" smtClean="0">
                <a:solidFill>
                  <a:schemeClr val="tx1"/>
                </a:solidFill>
                <a:latin typeface="Times New Roman" panose="02020603050405020304" pitchFamily="18" charset="0"/>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Темір</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жолдың</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ортасынан</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қарағандағы</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көрініс</a:t>
            </a:r>
            <a:endParaRPr lang="ru-RU" sz="3200" b="1" dirty="0">
              <a:solidFill>
                <a:schemeClr val="tx1"/>
              </a:solidFill>
              <a:latin typeface="+mj-lt"/>
              <a:cs typeface="Times New Roman" pitchFamily="18" charset="0"/>
            </a:endParaRPr>
          </a:p>
        </p:txBody>
      </p:sp>
      <p:sp>
        <p:nvSpPr>
          <p:cNvPr id="13" name="Прямоугольник 12"/>
          <p:cNvSpPr/>
          <p:nvPr/>
        </p:nvSpPr>
        <p:spPr>
          <a:xfrm>
            <a:off x="357620" y="1484784"/>
            <a:ext cx="8429558" cy="491463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200" dirty="0" smtClean="0">
                <a:solidFill>
                  <a:schemeClr val="tx1"/>
                </a:solidFill>
              </a:rPr>
              <a:t>Бұл көріністе бейнелердің барлығы перспектива заңдылығымен бір нүктенің ортасына түйісетінін көреміз. Бейнелеу өнері </a:t>
            </a:r>
            <a:r>
              <a:rPr lang="kk-KZ" sz="3200" dirty="0">
                <a:solidFill>
                  <a:schemeClr val="tx1"/>
                </a:solidFill>
              </a:rPr>
              <a:t>адамдардың </a:t>
            </a:r>
            <a:r>
              <a:rPr lang="kk-KZ" sz="3200" dirty="0" smtClean="0">
                <a:solidFill>
                  <a:schemeClr val="tx1"/>
                </a:solidFill>
              </a:rPr>
              <a:t>сезімі мен </a:t>
            </a:r>
            <a:r>
              <a:rPr lang="kk-KZ" sz="3200" dirty="0">
                <a:solidFill>
                  <a:schemeClr val="tx1"/>
                </a:solidFill>
              </a:rPr>
              <a:t>ойларын </a:t>
            </a:r>
            <a:r>
              <a:rPr lang="kk-KZ" sz="3200" dirty="0" smtClean="0">
                <a:solidFill>
                  <a:schemeClr val="tx1"/>
                </a:solidFill>
              </a:rPr>
              <a:t>көрсете білуі </a:t>
            </a:r>
            <a:r>
              <a:rPr lang="kk-KZ" sz="3200" dirty="0">
                <a:solidFill>
                  <a:schemeClr val="tx1"/>
                </a:solidFill>
              </a:rPr>
              <a:t>тиіс, сонымен қатар адамдардың арасындағы күрделі және жіңішке қарым-катынастарды айқындап, нақты </a:t>
            </a:r>
            <a:r>
              <a:rPr lang="kk-KZ" sz="3200" dirty="0" smtClean="0">
                <a:solidFill>
                  <a:schemeClr val="tx1"/>
                </a:solidFill>
              </a:rPr>
              <a:t>кезеңдегі </a:t>
            </a:r>
            <a:r>
              <a:rPr lang="kk-KZ" sz="3200" dirty="0">
                <a:solidFill>
                  <a:schemeClr val="tx1"/>
                </a:solidFill>
              </a:rPr>
              <a:t>құбылыстардың көрсеткіші болуы керек.</a:t>
            </a:r>
            <a:endParaRPr lang="ru-RU" sz="3200" dirty="0">
              <a:solidFill>
                <a:schemeClr val="tx1"/>
              </a:solidFill>
            </a:endParaRPr>
          </a:p>
        </p:txBody>
      </p:sp>
    </p:spTree>
    <p:extLst>
      <p:ext uri="{BB962C8B-B14F-4D97-AF65-F5344CB8AC3E}">
        <p14:creationId xmlns:p14="http://schemas.microsoft.com/office/powerpoint/2010/main" val="3650630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cs typeface="Times New Roman" panose="02020603050405020304" pitchFamily="18" charset="0"/>
              </a:rPr>
              <a:t> </a:t>
            </a:r>
            <a:r>
              <a:rPr lang="kk-KZ" sz="3200" dirty="0">
                <a:solidFill>
                  <a:schemeClr val="tx1"/>
                </a:solidFill>
              </a:rPr>
              <a:t>Сурет салудағы перспективаның заңдылықтары</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57620" y="1484784"/>
            <a:ext cx="8277898" cy="491463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kk-KZ" sz="3200" b="1" dirty="0" smtClean="0">
                <a:solidFill>
                  <a:schemeClr val="tx1"/>
                </a:solidFill>
                <a:latin typeface="Times New Roman" panose="02020603050405020304" pitchFamily="18" charset="0"/>
                <a:cs typeface="Times New Roman" panose="02020603050405020304" pitchFamily="18" charset="0"/>
              </a:rPr>
              <a:t> </a:t>
            </a:r>
            <a:endParaRPr lang="kk-KZ" sz="3200"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p:nvPr/>
        </p:nvPicPr>
        <p:blipFill rotWithShape="1">
          <a:blip r:embed="rId2" cstate="print">
            <a:extLst>
              <a:ext uri="{28A0092B-C50C-407E-A947-70E740481C1C}">
                <a14:useLocalDpi xmlns:a14="http://schemas.microsoft.com/office/drawing/2010/main" val="0"/>
              </a:ext>
            </a:extLst>
          </a:blip>
          <a:srcRect t="6219"/>
          <a:stretch/>
        </p:blipFill>
        <p:spPr bwMode="auto">
          <a:xfrm>
            <a:off x="357620" y="1484783"/>
            <a:ext cx="8429558" cy="49146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8800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3200" b="1" dirty="0" err="1">
                <a:solidFill>
                  <a:schemeClr val="tx1"/>
                </a:solidFill>
                <a:cs typeface="Times New Roman" panose="02020603050405020304" pitchFamily="18" charset="0"/>
              </a:rPr>
              <a:t>Темір</a:t>
            </a:r>
            <a:r>
              <a:rPr lang="ru-RU" sz="3200" b="1" dirty="0">
                <a:solidFill>
                  <a:schemeClr val="tx1"/>
                </a:solidFill>
                <a:cs typeface="Times New Roman" panose="02020603050405020304" pitchFamily="18" charset="0"/>
              </a:rPr>
              <a:t> </a:t>
            </a:r>
            <a:r>
              <a:rPr lang="ru-RU" sz="3200" b="1" dirty="0" err="1">
                <a:solidFill>
                  <a:schemeClr val="tx1"/>
                </a:solidFill>
                <a:cs typeface="Times New Roman" panose="02020603050405020304" pitchFamily="18" charset="0"/>
              </a:rPr>
              <a:t>жолдың</a:t>
            </a:r>
            <a:r>
              <a:rPr lang="ru-RU" sz="3200" b="1" dirty="0">
                <a:solidFill>
                  <a:schemeClr val="tx1"/>
                </a:solidFill>
                <a:cs typeface="Times New Roman" panose="02020603050405020304" pitchFamily="18" charset="0"/>
              </a:rPr>
              <a:t> </a:t>
            </a:r>
            <a:r>
              <a:rPr lang="ru-RU" sz="3200" b="1" dirty="0" err="1" smtClean="0">
                <a:solidFill>
                  <a:schemeClr val="tx1"/>
                </a:solidFill>
                <a:cs typeface="Times New Roman" panose="02020603050405020304" pitchFamily="18" charset="0"/>
              </a:rPr>
              <a:t>оң</a:t>
            </a:r>
            <a:r>
              <a:rPr lang="ru-RU" sz="3200" b="1" dirty="0" smtClean="0">
                <a:solidFill>
                  <a:schemeClr val="tx1"/>
                </a:solidFill>
                <a:cs typeface="Times New Roman" panose="02020603050405020304" pitchFamily="18" charset="0"/>
              </a:rPr>
              <a:t> </a:t>
            </a:r>
            <a:r>
              <a:rPr lang="ru-RU" sz="3200" b="1" dirty="0" err="1" smtClean="0">
                <a:solidFill>
                  <a:schemeClr val="tx1"/>
                </a:solidFill>
                <a:cs typeface="Times New Roman" panose="02020603050405020304" pitchFamily="18" charset="0"/>
              </a:rPr>
              <a:t>жағынан</a:t>
            </a:r>
            <a:r>
              <a:rPr lang="ru-RU" sz="3200" b="1" dirty="0" smtClean="0">
                <a:solidFill>
                  <a:schemeClr val="tx1"/>
                </a:solidFill>
                <a:cs typeface="Times New Roman" panose="02020603050405020304" pitchFamily="18" charset="0"/>
              </a:rPr>
              <a:t> </a:t>
            </a:r>
            <a:r>
              <a:rPr lang="ru-RU" sz="3200" b="1" dirty="0" err="1">
                <a:solidFill>
                  <a:schemeClr val="tx1"/>
                </a:solidFill>
                <a:cs typeface="Times New Roman" panose="02020603050405020304" pitchFamily="18" charset="0"/>
              </a:rPr>
              <a:t>қарағандағы</a:t>
            </a:r>
            <a:r>
              <a:rPr lang="ru-RU" sz="3200" b="1" dirty="0">
                <a:solidFill>
                  <a:schemeClr val="tx1"/>
                </a:solidFill>
                <a:cs typeface="Times New Roman" panose="02020603050405020304" pitchFamily="18" charset="0"/>
              </a:rPr>
              <a:t> </a:t>
            </a:r>
            <a:r>
              <a:rPr lang="ru-RU" sz="3200" b="1" dirty="0" err="1">
                <a:solidFill>
                  <a:schemeClr val="tx1"/>
                </a:solidFill>
                <a:cs typeface="Times New Roman" panose="02020603050405020304" pitchFamily="18" charset="0"/>
              </a:rPr>
              <a:t>көрініс</a:t>
            </a:r>
            <a:endParaRPr lang="ru-RU" sz="3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357620" y="1484785"/>
            <a:ext cx="8277898" cy="468052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kk-KZ" sz="3200" dirty="0">
                <a:solidFill>
                  <a:schemeClr val="tx1"/>
                </a:solidFill>
              </a:rPr>
              <a:t>Нысандар мен заттардың шынайы көрінісі табылмағанынша көркем </a:t>
            </a:r>
            <a:r>
              <a:rPr lang="kk-KZ" sz="3200" dirty="0" smtClean="0">
                <a:solidFill>
                  <a:schemeClr val="tx1"/>
                </a:solidFill>
              </a:rPr>
              <a:t>бейненің туындауы </a:t>
            </a:r>
            <a:r>
              <a:rPr lang="kk-KZ" sz="3200" dirty="0">
                <a:solidFill>
                  <a:schemeClr val="tx1"/>
                </a:solidFill>
              </a:rPr>
              <a:t>немесе басқа мазмұнның туындауы мүмкін емес. Кескіндемелік суреттеме жорамал белгі немесе символ бола алмайды. </a:t>
            </a:r>
            <a:r>
              <a:rPr lang="kk-KZ" sz="3200" dirty="0" smtClean="0">
                <a:solidFill>
                  <a:schemeClr val="tx1"/>
                </a:solidFill>
              </a:rPr>
              <a:t>Бейнелеу өнеріндегі  көркем </a:t>
            </a:r>
            <a:r>
              <a:rPr lang="kk-KZ" sz="3200" dirty="0">
                <a:solidFill>
                  <a:schemeClr val="tx1"/>
                </a:solidFill>
              </a:rPr>
              <a:t>бейне дегеніміз - алаңдаушы түсінік емес, </a:t>
            </a:r>
            <a:r>
              <a:rPr lang="kk-KZ" sz="3200" dirty="0" smtClean="0">
                <a:solidFill>
                  <a:schemeClr val="tx1"/>
                </a:solidFill>
              </a:rPr>
              <a:t>ол </a:t>
            </a:r>
            <a:r>
              <a:rPr lang="kk-KZ" sz="3200" dirty="0">
                <a:solidFill>
                  <a:schemeClr val="tx1"/>
                </a:solidFill>
              </a:rPr>
              <a:t>заттардың нақты </a:t>
            </a:r>
            <a:r>
              <a:rPr lang="kk-KZ" sz="3200" dirty="0" smtClean="0">
                <a:solidFill>
                  <a:schemeClr val="tx1"/>
                </a:solidFill>
              </a:rPr>
              <a:t>ұқсастығы, айырмашылығы. </a:t>
            </a:r>
            <a:endParaRPr lang="ru-RU" sz="3200" dirty="0">
              <a:solidFill>
                <a:schemeClr val="tx1"/>
              </a:solidFill>
            </a:endParaRPr>
          </a:p>
        </p:txBody>
      </p:sp>
    </p:spTree>
    <p:extLst>
      <p:ext uri="{BB962C8B-B14F-4D97-AF65-F5344CB8AC3E}">
        <p14:creationId xmlns:p14="http://schemas.microsoft.com/office/powerpoint/2010/main" val="4170640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178777" y="377142"/>
            <a:ext cx="8713703"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3200" dirty="0" smtClean="0">
                <a:solidFill>
                  <a:schemeClr val="tx1"/>
                </a:solidFill>
                <a:latin typeface="Times New Roman" panose="02020603050405020304" pitchFamily="18" charset="0"/>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Интерьердегі</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оң</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жақ</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қабырғадан</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қарағандағы</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көрініс</a:t>
            </a:r>
            <a:r>
              <a:rPr lang="ru-RU" sz="3200" b="1" dirty="0" smtClean="0">
                <a:solidFill>
                  <a:schemeClr val="tx1"/>
                </a:solidFill>
                <a:latin typeface="+mj-lt"/>
                <a:cs typeface="Times New Roman" panose="02020603050405020304" pitchFamily="18" charset="0"/>
              </a:rPr>
              <a:t> </a:t>
            </a:r>
            <a:r>
              <a:rPr lang="ru-RU" sz="3200" b="1" dirty="0" err="1" smtClean="0">
                <a:solidFill>
                  <a:schemeClr val="tx1"/>
                </a:solidFill>
                <a:latin typeface="+mj-lt"/>
                <a:cs typeface="Times New Roman" panose="02020603050405020304" pitchFamily="18" charset="0"/>
              </a:rPr>
              <a:t>заңдылығы</a:t>
            </a:r>
            <a:endParaRPr lang="ru-RU" sz="3200" b="1" dirty="0">
              <a:solidFill>
                <a:schemeClr val="tx1"/>
              </a:solidFill>
              <a:latin typeface="+mj-lt"/>
              <a:cs typeface="Times New Roman" pitchFamily="18" charset="0"/>
            </a:endParaRPr>
          </a:p>
        </p:txBody>
      </p:sp>
      <p:sp>
        <p:nvSpPr>
          <p:cNvPr id="13" name="Прямоугольник 12"/>
          <p:cNvSpPr/>
          <p:nvPr/>
        </p:nvSpPr>
        <p:spPr>
          <a:xfrm>
            <a:off x="178778" y="1484784"/>
            <a:ext cx="8456740" cy="4752527"/>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kk-KZ" sz="3100" b="1" dirty="0" smtClean="0">
                <a:solidFill>
                  <a:schemeClr val="tx1"/>
                </a:solidFill>
                <a:latin typeface="Times New Roman" panose="02020603050405020304" pitchFamily="18" charset="0"/>
                <a:cs typeface="Times New Roman" panose="02020603050405020304" pitchFamily="18" charset="0"/>
              </a:rPr>
              <a:t> </a:t>
            </a:r>
            <a:endParaRPr lang="ru-RU" sz="3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Рисунок 5"/>
          <p:cNvPicPr/>
          <p:nvPr/>
        </p:nvPicPr>
        <p:blipFill rotWithShape="1">
          <a:blip r:embed="rId2" cstate="print">
            <a:extLst>
              <a:ext uri="{28A0092B-C50C-407E-A947-70E740481C1C}">
                <a14:useLocalDpi xmlns:a14="http://schemas.microsoft.com/office/drawing/2010/main" val="0"/>
              </a:ext>
            </a:extLst>
          </a:blip>
          <a:srcRect t="1303" r="21733" b="57166"/>
          <a:stretch/>
        </p:blipFill>
        <p:spPr bwMode="auto">
          <a:xfrm>
            <a:off x="395536" y="1772817"/>
            <a:ext cx="8136904" cy="42484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0118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TotalTime>
  <Words>493</Words>
  <Application>Microsoft Office PowerPoint</Application>
  <PresentationFormat>Экран (4:3)</PresentationFormat>
  <Paragraphs>31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Перспектива заңдылығы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ВЕКТОРЫ. ОПЕРАЦИИ НАД ВЕКТОРАМИ</dc:title>
  <dc:creator>Admin</dc:creator>
  <cp:lastModifiedBy>дом</cp:lastModifiedBy>
  <cp:revision>83</cp:revision>
  <dcterms:created xsi:type="dcterms:W3CDTF">2017-02-12T12:23:30Z</dcterms:created>
  <dcterms:modified xsi:type="dcterms:W3CDTF">2021-08-12T03:35:56Z</dcterms:modified>
</cp:coreProperties>
</file>