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82" r:id="rId4"/>
    <p:sldId id="258" r:id="rId5"/>
    <p:sldId id="257" r:id="rId6"/>
    <p:sldId id="281" r:id="rId7"/>
    <p:sldId id="259" r:id="rId8"/>
    <p:sldId id="260" r:id="rId9"/>
    <p:sldId id="276" r:id="rId10"/>
    <p:sldId id="277" r:id="rId11"/>
    <p:sldId id="278" r:id="rId12"/>
    <p:sldId id="280" r:id="rId13"/>
    <p:sldId id="279" r:id="rId14"/>
    <p:sldId id="271"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639" autoAdjust="0"/>
  </p:normalViewPr>
  <p:slideViewPr>
    <p:cSldViewPr snapToGrid="0" showGuides="1">
      <p:cViewPr varScale="1">
        <p:scale>
          <a:sx n="64" d="100"/>
          <a:sy n="64" d="100"/>
        </p:scale>
        <p:origin x="-87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AE28C8-894A-4794-B3C8-27EA89DFC525}" type="doc">
      <dgm:prSet loTypeId="urn:microsoft.com/office/officeart/2005/8/layout/hProcess9" loCatId="process" qsTypeId="urn:microsoft.com/office/officeart/2005/8/quickstyle/simple1" qsCatId="simple" csTypeId="urn:microsoft.com/office/officeart/2005/8/colors/colorful1#1" csCatId="colorful" phldr="1"/>
      <dgm:spPr/>
    </dgm:pt>
    <dgm:pt modelId="{6F648D0A-3D8E-4CDA-9A06-CE060DCD1851}">
      <dgm:prSet phldrT="[Текст]"/>
      <dgm:spPr/>
      <dgm:t>
        <a:bodyPr/>
        <a:lstStyle/>
        <a:p>
          <a:r>
            <a:rPr lang="kk-KZ" smtClean="0">
              <a:latin typeface="Times New Roman" panose="02020603050405020304" pitchFamily="18" charset="0"/>
              <a:cs typeface="Times New Roman" panose="02020603050405020304" pitchFamily="18" charset="0"/>
            </a:rPr>
            <a:t>Жалпы білім беретін оқу бағдарламасы</a:t>
          </a:r>
          <a:endParaRPr lang="ru-RU" dirty="0">
            <a:latin typeface="Times New Roman" panose="02020603050405020304" pitchFamily="18" charset="0"/>
            <a:cs typeface="Times New Roman" panose="02020603050405020304" pitchFamily="18" charset="0"/>
          </a:endParaRPr>
        </a:p>
      </dgm:t>
    </dgm:pt>
    <dgm:pt modelId="{16956E2B-FEEC-44B3-AB76-86BC3D28F14E}" type="parTrans" cxnId="{8E7299F3-3B52-4746-B0E4-B7932264CBCD}">
      <dgm:prSet/>
      <dgm:spPr/>
      <dgm:t>
        <a:bodyPr/>
        <a:lstStyle/>
        <a:p>
          <a:endParaRPr lang="ru-RU"/>
        </a:p>
      </dgm:t>
    </dgm:pt>
    <dgm:pt modelId="{13A41C28-FE8B-44B9-955C-604C4509B0D2}" type="sibTrans" cxnId="{8E7299F3-3B52-4746-B0E4-B7932264CBCD}">
      <dgm:prSet/>
      <dgm:spPr/>
      <dgm:t>
        <a:bodyPr/>
        <a:lstStyle/>
        <a:p>
          <a:endParaRPr lang="ru-RU"/>
        </a:p>
      </dgm:t>
    </dgm:pt>
    <dgm:pt modelId="{FFE07AC9-7F8B-4425-A4D8-80B101CF1692}">
      <dgm:prSet phldrT="[Текст]"/>
      <dgm:spPr/>
      <dgm:t>
        <a:bodyPr/>
        <a:lstStyle/>
        <a:p>
          <a:r>
            <a:rPr lang="kk-KZ" dirty="0" smtClean="0">
              <a:latin typeface="Times New Roman" panose="02020603050405020304" pitchFamily="18" charset="0"/>
              <a:cs typeface="Times New Roman" panose="02020603050405020304" pitchFamily="18" charset="0"/>
            </a:rPr>
            <a:t>Қысқартылған бағдарлама</a:t>
          </a:r>
          <a:endParaRPr lang="ru-RU" dirty="0">
            <a:latin typeface="Times New Roman" panose="02020603050405020304" pitchFamily="18" charset="0"/>
            <a:cs typeface="Times New Roman" panose="02020603050405020304" pitchFamily="18" charset="0"/>
          </a:endParaRPr>
        </a:p>
      </dgm:t>
    </dgm:pt>
    <dgm:pt modelId="{7D852CBA-06CF-4EEF-9034-7C95542B4EE9}" type="parTrans" cxnId="{24D9D1C2-3085-4859-8732-58E45696CC24}">
      <dgm:prSet/>
      <dgm:spPr/>
      <dgm:t>
        <a:bodyPr/>
        <a:lstStyle/>
        <a:p>
          <a:endParaRPr lang="ru-RU"/>
        </a:p>
      </dgm:t>
    </dgm:pt>
    <dgm:pt modelId="{FC6CB2E9-9EAD-478F-895B-81250120BEAD}" type="sibTrans" cxnId="{24D9D1C2-3085-4859-8732-58E45696CC24}">
      <dgm:prSet/>
      <dgm:spPr/>
      <dgm:t>
        <a:bodyPr/>
        <a:lstStyle/>
        <a:p>
          <a:endParaRPr lang="ru-RU"/>
        </a:p>
      </dgm:t>
    </dgm:pt>
    <dgm:pt modelId="{A0D3097E-4349-451A-82FD-C0126404671B}">
      <dgm:prSet phldrT="[Текст]"/>
      <dgm:spPr/>
      <dgm:t>
        <a:bodyPr/>
        <a:lstStyle/>
        <a:p>
          <a:r>
            <a:rPr lang="kk-KZ" smtClean="0">
              <a:latin typeface="Times New Roman" panose="02020603050405020304" pitchFamily="18" charset="0"/>
              <a:cs typeface="Times New Roman" panose="02020603050405020304" pitchFamily="18" charset="0"/>
            </a:rPr>
            <a:t>Жеке бағдарлама</a:t>
          </a:r>
          <a:endParaRPr lang="ru-RU" dirty="0">
            <a:latin typeface="Times New Roman" panose="02020603050405020304" pitchFamily="18" charset="0"/>
            <a:cs typeface="Times New Roman" panose="02020603050405020304" pitchFamily="18" charset="0"/>
          </a:endParaRPr>
        </a:p>
      </dgm:t>
    </dgm:pt>
    <dgm:pt modelId="{D287457D-9E35-4926-A8AD-E1939518D4B0}" type="parTrans" cxnId="{15E07B5B-DE5E-4E3E-BD80-AF215E67BBF7}">
      <dgm:prSet/>
      <dgm:spPr/>
      <dgm:t>
        <a:bodyPr/>
        <a:lstStyle/>
        <a:p>
          <a:endParaRPr lang="ru-RU"/>
        </a:p>
      </dgm:t>
    </dgm:pt>
    <dgm:pt modelId="{121C088D-590E-4471-A8E6-4F27CB8F294C}" type="sibTrans" cxnId="{15E07B5B-DE5E-4E3E-BD80-AF215E67BBF7}">
      <dgm:prSet/>
      <dgm:spPr/>
      <dgm:t>
        <a:bodyPr/>
        <a:lstStyle/>
        <a:p>
          <a:endParaRPr lang="ru-RU"/>
        </a:p>
      </dgm:t>
    </dgm:pt>
    <dgm:pt modelId="{C0FC2CD3-0FE8-49B9-843D-4344584F9737}" type="pres">
      <dgm:prSet presAssocID="{37AE28C8-894A-4794-B3C8-27EA89DFC525}" presName="CompostProcess" presStyleCnt="0">
        <dgm:presLayoutVars>
          <dgm:dir/>
          <dgm:resizeHandles val="exact"/>
        </dgm:presLayoutVars>
      </dgm:prSet>
      <dgm:spPr/>
    </dgm:pt>
    <dgm:pt modelId="{FE4251FD-2319-4047-8393-EC3EB1CD7A26}" type="pres">
      <dgm:prSet presAssocID="{37AE28C8-894A-4794-B3C8-27EA89DFC525}" presName="arrow" presStyleLbl="bgShp" presStyleIdx="0" presStyleCnt="1" custLinFactNeighborX="959" custLinFactNeighborY="575"/>
      <dgm:spPr/>
    </dgm:pt>
    <dgm:pt modelId="{C771AF60-8C2B-498A-9876-A06A4A2B2D35}" type="pres">
      <dgm:prSet presAssocID="{37AE28C8-894A-4794-B3C8-27EA89DFC525}" presName="linearProcess" presStyleCnt="0"/>
      <dgm:spPr/>
    </dgm:pt>
    <dgm:pt modelId="{B47293D7-C632-42EA-B67D-177DF5CC69B1}" type="pres">
      <dgm:prSet presAssocID="{6F648D0A-3D8E-4CDA-9A06-CE060DCD1851}" presName="textNode" presStyleLbl="node1" presStyleIdx="0" presStyleCnt="3" custScaleX="100859" custLinFactX="65" custLinFactNeighborX="100000" custLinFactNeighborY="-2874">
        <dgm:presLayoutVars>
          <dgm:bulletEnabled val="1"/>
        </dgm:presLayoutVars>
      </dgm:prSet>
      <dgm:spPr/>
      <dgm:t>
        <a:bodyPr/>
        <a:lstStyle/>
        <a:p>
          <a:endParaRPr lang="ru-RU"/>
        </a:p>
      </dgm:t>
    </dgm:pt>
    <dgm:pt modelId="{AED88552-6059-49ED-80D4-F3136A0BA99F}" type="pres">
      <dgm:prSet presAssocID="{13A41C28-FE8B-44B9-955C-604C4509B0D2}" presName="sibTrans" presStyleCnt="0"/>
      <dgm:spPr/>
    </dgm:pt>
    <dgm:pt modelId="{4E097AC9-87D5-4EEB-A447-8C94E251A6C6}" type="pres">
      <dgm:prSet presAssocID="{FFE07AC9-7F8B-4425-A4D8-80B101CF1692}" presName="textNode" presStyleLbl="node1" presStyleIdx="1" presStyleCnt="3">
        <dgm:presLayoutVars>
          <dgm:bulletEnabled val="1"/>
        </dgm:presLayoutVars>
      </dgm:prSet>
      <dgm:spPr/>
      <dgm:t>
        <a:bodyPr/>
        <a:lstStyle/>
        <a:p>
          <a:endParaRPr lang="ru-RU"/>
        </a:p>
      </dgm:t>
    </dgm:pt>
    <dgm:pt modelId="{69D46C7F-A697-4977-8ADD-7B86412E4987}" type="pres">
      <dgm:prSet presAssocID="{FC6CB2E9-9EAD-478F-895B-81250120BEAD}" presName="sibTrans" presStyleCnt="0"/>
      <dgm:spPr/>
    </dgm:pt>
    <dgm:pt modelId="{A5623EAA-FB25-491F-B566-81C378B68365}" type="pres">
      <dgm:prSet presAssocID="{A0D3097E-4349-451A-82FD-C0126404671B}" presName="textNode" presStyleLbl="node1" presStyleIdx="2" presStyleCnt="3" custLinFactNeighborX="-16868" custLinFactNeighborY="-4310">
        <dgm:presLayoutVars>
          <dgm:bulletEnabled val="1"/>
        </dgm:presLayoutVars>
      </dgm:prSet>
      <dgm:spPr/>
      <dgm:t>
        <a:bodyPr/>
        <a:lstStyle/>
        <a:p>
          <a:endParaRPr lang="ru-RU"/>
        </a:p>
      </dgm:t>
    </dgm:pt>
  </dgm:ptLst>
  <dgm:cxnLst>
    <dgm:cxn modelId="{15E07B5B-DE5E-4E3E-BD80-AF215E67BBF7}" srcId="{37AE28C8-894A-4794-B3C8-27EA89DFC525}" destId="{A0D3097E-4349-451A-82FD-C0126404671B}" srcOrd="2" destOrd="0" parTransId="{D287457D-9E35-4926-A8AD-E1939518D4B0}" sibTransId="{121C088D-590E-4471-A8E6-4F27CB8F294C}"/>
    <dgm:cxn modelId="{D8D8129E-8CE9-458F-9A00-700A2BE42EE4}" type="presOf" srcId="{FFE07AC9-7F8B-4425-A4D8-80B101CF1692}" destId="{4E097AC9-87D5-4EEB-A447-8C94E251A6C6}" srcOrd="0" destOrd="0" presId="urn:microsoft.com/office/officeart/2005/8/layout/hProcess9"/>
    <dgm:cxn modelId="{BBC737E2-FAB3-474F-B38A-0D0CCD74345E}" type="presOf" srcId="{A0D3097E-4349-451A-82FD-C0126404671B}" destId="{A5623EAA-FB25-491F-B566-81C378B68365}" srcOrd="0" destOrd="0" presId="urn:microsoft.com/office/officeart/2005/8/layout/hProcess9"/>
    <dgm:cxn modelId="{7B4D413A-27E0-4F8F-BA89-C5D03AAF3C40}" type="presOf" srcId="{6F648D0A-3D8E-4CDA-9A06-CE060DCD1851}" destId="{B47293D7-C632-42EA-B67D-177DF5CC69B1}" srcOrd="0" destOrd="0" presId="urn:microsoft.com/office/officeart/2005/8/layout/hProcess9"/>
    <dgm:cxn modelId="{C5101323-BBDB-45FA-88C5-D1BB2D1FBE38}" type="presOf" srcId="{37AE28C8-894A-4794-B3C8-27EA89DFC525}" destId="{C0FC2CD3-0FE8-49B9-843D-4344584F9737}" srcOrd="0" destOrd="0" presId="urn:microsoft.com/office/officeart/2005/8/layout/hProcess9"/>
    <dgm:cxn modelId="{8E7299F3-3B52-4746-B0E4-B7932264CBCD}" srcId="{37AE28C8-894A-4794-B3C8-27EA89DFC525}" destId="{6F648D0A-3D8E-4CDA-9A06-CE060DCD1851}" srcOrd="0" destOrd="0" parTransId="{16956E2B-FEEC-44B3-AB76-86BC3D28F14E}" sibTransId="{13A41C28-FE8B-44B9-955C-604C4509B0D2}"/>
    <dgm:cxn modelId="{24D9D1C2-3085-4859-8732-58E45696CC24}" srcId="{37AE28C8-894A-4794-B3C8-27EA89DFC525}" destId="{FFE07AC9-7F8B-4425-A4D8-80B101CF1692}" srcOrd="1" destOrd="0" parTransId="{7D852CBA-06CF-4EEF-9034-7C95542B4EE9}" sibTransId="{FC6CB2E9-9EAD-478F-895B-81250120BEAD}"/>
    <dgm:cxn modelId="{BC924509-3F93-40AA-8237-12AC0886BC07}" type="presParOf" srcId="{C0FC2CD3-0FE8-49B9-843D-4344584F9737}" destId="{FE4251FD-2319-4047-8393-EC3EB1CD7A26}" srcOrd="0" destOrd="0" presId="urn:microsoft.com/office/officeart/2005/8/layout/hProcess9"/>
    <dgm:cxn modelId="{744373D0-6F9B-4430-8DB2-3CBE677AB316}" type="presParOf" srcId="{C0FC2CD3-0FE8-49B9-843D-4344584F9737}" destId="{C771AF60-8C2B-498A-9876-A06A4A2B2D35}" srcOrd="1" destOrd="0" presId="urn:microsoft.com/office/officeart/2005/8/layout/hProcess9"/>
    <dgm:cxn modelId="{3B9B3360-05FE-4032-9A8F-CBAC147567C2}" type="presParOf" srcId="{C771AF60-8C2B-498A-9876-A06A4A2B2D35}" destId="{B47293D7-C632-42EA-B67D-177DF5CC69B1}" srcOrd="0" destOrd="0" presId="urn:microsoft.com/office/officeart/2005/8/layout/hProcess9"/>
    <dgm:cxn modelId="{4B0C8E50-79A1-4B73-8CBD-420C261426EA}" type="presParOf" srcId="{C771AF60-8C2B-498A-9876-A06A4A2B2D35}" destId="{AED88552-6059-49ED-80D4-F3136A0BA99F}" srcOrd="1" destOrd="0" presId="urn:microsoft.com/office/officeart/2005/8/layout/hProcess9"/>
    <dgm:cxn modelId="{5F278459-BD09-4F68-B408-D6B650A1702B}" type="presParOf" srcId="{C771AF60-8C2B-498A-9876-A06A4A2B2D35}" destId="{4E097AC9-87D5-4EEB-A447-8C94E251A6C6}" srcOrd="2" destOrd="0" presId="urn:microsoft.com/office/officeart/2005/8/layout/hProcess9"/>
    <dgm:cxn modelId="{A8E96297-BDC1-441D-9851-2657D57B6D63}" type="presParOf" srcId="{C771AF60-8C2B-498A-9876-A06A4A2B2D35}" destId="{69D46C7F-A697-4977-8ADD-7B86412E4987}" srcOrd="3" destOrd="0" presId="urn:microsoft.com/office/officeart/2005/8/layout/hProcess9"/>
    <dgm:cxn modelId="{62749078-0CFB-4EFC-8DD8-B44BF19ECD4D}" type="presParOf" srcId="{C771AF60-8C2B-498A-9876-A06A4A2B2D35}" destId="{A5623EAA-FB25-491F-B566-81C378B68365}"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0CB4E2-62C7-4B98-B4FA-135190C9B796}" type="doc">
      <dgm:prSet loTypeId="urn:microsoft.com/office/officeart/2005/8/layout/vList6" loCatId="list" qsTypeId="urn:microsoft.com/office/officeart/2005/8/quickstyle/simple4" qsCatId="simple" csTypeId="urn:microsoft.com/office/officeart/2005/8/colors/colorful2" csCatId="colorful" phldr="1"/>
      <dgm:spPr/>
      <dgm:t>
        <a:bodyPr/>
        <a:lstStyle/>
        <a:p>
          <a:endParaRPr lang="ru-RU"/>
        </a:p>
      </dgm:t>
    </dgm:pt>
    <dgm:pt modelId="{4FE087D0-3A6E-45DD-B24C-0CC4EB8A9886}">
      <dgm:prSet phldrT="[Текст]"/>
      <dgm:spPr/>
      <dgm:t>
        <a:bodyPr/>
        <a:lstStyle/>
        <a:p>
          <a:r>
            <a:rPr lang="kk-KZ" dirty="0" smtClean="0">
              <a:solidFill>
                <a:schemeClr val="tx1"/>
              </a:solidFill>
              <a:latin typeface="Times New Roman" panose="02020603050405020304" pitchFamily="18" charset="0"/>
              <a:cs typeface="Times New Roman" panose="02020603050405020304" pitchFamily="18" charset="0"/>
            </a:rPr>
            <a:t>Қысқартылған бағдарлама</a:t>
          </a:r>
          <a:endParaRPr lang="ru-RU" dirty="0">
            <a:solidFill>
              <a:schemeClr val="tx1"/>
            </a:solidFill>
            <a:latin typeface="Times New Roman" panose="02020603050405020304" pitchFamily="18" charset="0"/>
            <a:cs typeface="Times New Roman" panose="02020603050405020304" pitchFamily="18" charset="0"/>
          </a:endParaRPr>
        </a:p>
      </dgm:t>
    </dgm:pt>
    <dgm:pt modelId="{842DB269-CBC4-41CD-AC73-F194908A0B9F}" type="parTrans" cxnId="{58503924-CA86-4A83-96A6-FEE6F46E43F2}">
      <dgm:prSet/>
      <dgm:spPr/>
      <dgm:t>
        <a:bodyPr/>
        <a:lstStyle/>
        <a:p>
          <a:endParaRPr lang="ru-RU"/>
        </a:p>
      </dgm:t>
    </dgm:pt>
    <dgm:pt modelId="{2CFDA65A-CB54-4764-8744-F795279E033D}" type="sibTrans" cxnId="{58503924-CA86-4A83-96A6-FEE6F46E43F2}">
      <dgm:prSet/>
      <dgm:spPr/>
      <dgm:t>
        <a:bodyPr/>
        <a:lstStyle/>
        <a:p>
          <a:endParaRPr lang="ru-RU"/>
        </a:p>
      </dgm:t>
    </dgm:pt>
    <dgm:pt modelId="{17E30578-23C5-428A-9DC4-B6AEB0083D43}">
      <dgm:prSet phldrT="[Текст]"/>
      <dgm:spPr/>
      <dgm:t>
        <a:bodyPr/>
        <a:lstStyle/>
        <a:p>
          <a:pPr algn="l"/>
          <a:r>
            <a:rPr lang="kk-KZ" noProof="0" dirty="0" smtClean="0">
              <a:latin typeface="Times New Roman" panose="02020603050405020304" pitchFamily="18" charset="0"/>
              <a:cs typeface="Times New Roman" panose="02020603050405020304" pitchFamily="18" charset="0"/>
            </a:rPr>
            <a:t>оқушының жеке мүмкіндіктерін ескере отырып, мемлекеттік жалпыға міндетті білім беру стандарты негізінде құрылған оқу бағдарламасы.</a:t>
          </a:r>
          <a:endParaRPr lang="kk-KZ" noProof="0" dirty="0">
            <a:latin typeface="Times New Roman" panose="02020603050405020304" pitchFamily="18" charset="0"/>
            <a:cs typeface="Times New Roman" panose="02020603050405020304" pitchFamily="18" charset="0"/>
          </a:endParaRPr>
        </a:p>
      </dgm:t>
    </dgm:pt>
    <dgm:pt modelId="{1FFE223D-98BE-441B-885D-02E412EAB7B0}" type="parTrans" cxnId="{6B3EFFC4-3A44-48EC-9BB5-FE16883AACA9}">
      <dgm:prSet/>
      <dgm:spPr/>
      <dgm:t>
        <a:bodyPr/>
        <a:lstStyle/>
        <a:p>
          <a:endParaRPr lang="ru-RU"/>
        </a:p>
      </dgm:t>
    </dgm:pt>
    <dgm:pt modelId="{D0CE91D6-5DB5-43DF-955C-303EA3ACD1C4}" type="sibTrans" cxnId="{6B3EFFC4-3A44-48EC-9BB5-FE16883AACA9}">
      <dgm:prSet/>
      <dgm:spPr/>
      <dgm:t>
        <a:bodyPr/>
        <a:lstStyle/>
        <a:p>
          <a:endParaRPr lang="ru-RU"/>
        </a:p>
      </dgm:t>
    </dgm:pt>
    <dgm:pt modelId="{07BE2C6C-6CCF-4CB8-8C35-A6F5552D12E1}">
      <dgm:prSet phldrT="[Текст]"/>
      <dgm:spPr/>
      <dgm:t>
        <a:bodyPr/>
        <a:lstStyle/>
        <a:p>
          <a:r>
            <a:rPr lang="kk-KZ" dirty="0" smtClean="0">
              <a:solidFill>
                <a:schemeClr val="tx1"/>
              </a:solidFill>
              <a:latin typeface="Times New Roman" panose="02020603050405020304" pitchFamily="18" charset="0"/>
              <a:cs typeface="Times New Roman" panose="02020603050405020304" pitchFamily="18" charset="0"/>
            </a:rPr>
            <a:t>Жеке бағдарлама</a:t>
          </a:r>
          <a:endParaRPr lang="ru-RU" dirty="0">
            <a:solidFill>
              <a:schemeClr val="tx1"/>
            </a:solidFill>
            <a:latin typeface="Times New Roman" panose="02020603050405020304" pitchFamily="18" charset="0"/>
            <a:cs typeface="Times New Roman" panose="02020603050405020304" pitchFamily="18" charset="0"/>
          </a:endParaRPr>
        </a:p>
      </dgm:t>
    </dgm:pt>
    <dgm:pt modelId="{B5AD0AF1-F5AB-4A79-BB0B-CCE1581E190A}" type="parTrans" cxnId="{1B5BCD3A-2A68-4BA8-A47B-7D4E89461678}">
      <dgm:prSet/>
      <dgm:spPr/>
      <dgm:t>
        <a:bodyPr/>
        <a:lstStyle/>
        <a:p>
          <a:endParaRPr lang="ru-RU"/>
        </a:p>
      </dgm:t>
    </dgm:pt>
    <dgm:pt modelId="{1A7835BE-2E9A-446E-B674-916120FA6B1B}" type="sibTrans" cxnId="{1B5BCD3A-2A68-4BA8-A47B-7D4E89461678}">
      <dgm:prSet/>
      <dgm:spPr/>
      <dgm:t>
        <a:bodyPr/>
        <a:lstStyle/>
        <a:p>
          <a:endParaRPr lang="ru-RU"/>
        </a:p>
      </dgm:t>
    </dgm:pt>
    <dgm:pt modelId="{4D1F6383-6035-4F9A-8B62-6B358A10D239}">
      <dgm:prSet phldrT="[Текст]"/>
      <dgm:spPr/>
      <dgm:t>
        <a:bodyPr/>
        <a:lstStyle/>
        <a:p>
          <a:r>
            <a:rPr lang="kk-KZ" noProof="0" dirty="0" smtClean="0">
              <a:latin typeface="Times New Roman" panose="02020603050405020304" pitchFamily="18" charset="0"/>
              <a:cs typeface="Times New Roman" panose="02020603050405020304" pitchFamily="18" charset="0"/>
            </a:rPr>
            <a:t>Зерде бұзылыстары бар оқушының жеке мүмкіндіктері ескеріле отырып құрастырылған оқу бағдарламасы.</a:t>
          </a:r>
          <a:endParaRPr lang="kk-KZ" noProof="0" dirty="0">
            <a:latin typeface="Times New Roman" panose="02020603050405020304" pitchFamily="18" charset="0"/>
            <a:cs typeface="Times New Roman" panose="02020603050405020304" pitchFamily="18" charset="0"/>
          </a:endParaRPr>
        </a:p>
      </dgm:t>
    </dgm:pt>
    <dgm:pt modelId="{16CDC084-9086-45DB-A5FF-2C030D6E61F4}" type="parTrans" cxnId="{B68345B7-92AC-4A2B-834D-7EEDA4055CDC}">
      <dgm:prSet/>
      <dgm:spPr/>
      <dgm:t>
        <a:bodyPr/>
        <a:lstStyle/>
        <a:p>
          <a:endParaRPr lang="ru-RU"/>
        </a:p>
      </dgm:t>
    </dgm:pt>
    <dgm:pt modelId="{0F931D09-EA63-4D59-A2DC-3C7608DD607B}" type="sibTrans" cxnId="{B68345B7-92AC-4A2B-834D-7EEDA4055CDC}">
      <dgm:prSet/>
      <dgm:spPr/>
      <dgm:t>
        <a:bodyPr/>
        <a:lstStyle/>
        <a:p>
          <a:endParaRPr lang="ru-RU"/>
        </a:p>
      </dgm:t>
    </dgm:pt>
    <dgm:pt modelId="{F6A89BD6-A92E-4555-9A0A-E49A354D8110}" type="pres">
      <dgm:prSet presAssocID="{8A0CB4E2-62C7-4B98-B4FA-135190C9B796}" presName="Name0" presStyleCnt="0">
        <dgm:presLayoutVars>
          <dgm:dir/>
          <dgm:animLvl val="lvl"/>
          <dgm:resizeHandles/>
        </dgm:presLayoutVars>
      </dgm:prSet>
      <dgm:spPr/>
      <dgm:t>
        <a:bodyPr/>
        <a:lstStyle/>
        <a:p>
          <a:endParaRPr lang="ru-RU"/>
        </a:p>
      </dgm:t>
    </dgm:pt>
    <dgm:pt modelId="{36255607-AE8A-42A8-8A1F-652055640840}" type="pres">
      <dgm:prSet presAssocID="{4FE087D0-3A6E-45DD-B24C-0CC4EB8A9886}" presName="linNode" presStyleCnt="0"/>
      <dgm:spPr/>
    </dgm:pt>
    <dgm:pt modelId="{8C48C86A-00C7-4465-9703-28BDECB5B85A}" type="pres">
      <dgm:prSet presAssocID="{4FE087D0-3A6E-45DD-B24C-0CC4EB8A9886}" presName="parentShp" presStyleLbl="node1" presStyleIdx="0" presStyleCnt="2">
        <dgm:presLayoutVars>
          <dgm:bulletEnabled val="1"/>
        </dgm:presLayoutVars>
      </dgm:prSet>
      <dgm:spPr/>
      <dgm:t>
        <a:bodyPr/>
        <a:lstStyle/>
        <a:p>
          <a:endParaRPr lang="ru-RU"/>
        </a:p>
      </dgm:t>
    </dgm:pt>
    <dgm:pt modelId="{C426825B-6154-4A4D-9E3F-09833BD8F65B}" type="pres">
      <dgm:prSet presAssocID="{4FE087D0-3A6E-45DD-B24C-0CC4EB8A9886}" presName="childShp" presStyleLbl="bgAccFollowNode1" presStyleIdx="0" presStyleCnt="2">
        <dgm:presLayoutVars>
          <dgm:bulletEnabled val="1"/>
        </dgm:presLayoutVars>
      </dgm:prSet>
      <dgm:spPr/>
      <dgm:t>
        <a:bodyPr/>
        <a:lstStyle/>
        <a:p>
          <a:endParaRPr lang="ru-RU"/>
        </a:p>
      </dgm:t>
    </dgm:pt>
    <dgm:pt modelId="{16108424-55D7-4C63-9C76-4B148B854E4E}" type="pres">
      <dgm:prSet presAssocID="{2CFDA65A-CB54-4764-8744-F795279E033D}" presName="spacing" presStyleCnt="0"/>
      <dgm:spPr/>
    </dgm:pt>
    <dgm:pt modelId="{545406A6-661E-447C-A7E2-00618B4969E1}" type="pres">
      <dgm:prSet presAssocID="{07BE2C6C-6CCF-4CB8-8C35-A6F5552D12E1}" presName="linNode" presStyleCnt="0"/>
      <dgm:spPr/>
    </dgm:pt>
    <dgm:pt modelId="{D913E4BB-3E7C-4527-AF50-D20905373DE9}" type="pres">
      <dgm:prSet presAssocID="{07BE2C6C-6CCF-4CB8-8C35-A6F5552D12E1}" presName="parentShp" presStyleLbl="node1" presStyleIdx="1" presStyleCnt="2">
        <dgm:presLayoutVars>
          <dgm:bulletEnabled val="1"/>
        </dgm:presLayoutVars>
      </dgm:prSet>
      <dgm:spPr/>
      <dgm:t>
        <a:bodyPr/>
        <a:lstStyle/>
        <a:p>
          <a:endParaRPr lang="ru-RU"/>
        </a:p>
      </dgm:t>
    </dgm:pt>
    <dgm:pt modelId="{EEA157CB-268E-47EE-8A0C-E7674324518E}" type="pres">
      <dgm:prSet presAssocID="{07BE2C6C-6CCF-4CB8-8C35-A6F5552D12E1}" presName="childShp" presStyleLbl="bgAccFollowNode1" presStyleIdx="1" presStyleCnt="2">
        <dgm:presLayoutVars>
          <dgm:bulletEnabled val="1"/>
        </dgm:presLayoutVars>
      </dgm:prSet>
      <dgm:spPr/>
      <dgm:t>
        <a:bodyPr/>
        <a:lstStyle/>
        <a:p>
          <a:endParaRPr lang="ru-RU"/>
        </a:p>
      </dgm:t>
    </dgm:pt>
  </dgm:ptLst>
  <dgm:cxnLst>
    <dgm:cxn modelId="{8D28ABC5-E579-4FF7-A9CF-A6395285FC6D}" type="presOf" srcId="{4FE087D0-3A6E-45DD-B24C-0CC4EB8A9886}" destId="{8C48C86A-00C7-4465-9703-28BDECB5B85A}" srcOrd="0" destOrd="0" presId="urn:microsoft.com/office/officeart/2005/8/layout/vList6"/>
    <dgm:cxn modelId="{2D4E91E5-7ECA-4A28-9DB1-F0EA8A1CC4A4}" type="presOf" srcId="{8A0CB4E2-62C7-4B98-B4FA-135190C9B796}" destId="{F6A89BD6-A92E-4555-9A0A-E49A354D8110}" srcOrd="0" destOrd="0" presId="urn:microsoft.com/office/officeart/2005/8/layout/vList6"/>
    <dgm:cxn modelId="{376DEA52-5A8B-41CC-B51B-C396039DD57B}" type="presOf" srcId="{17E30578-23C5-428A-9DC4-B6AEB0083D43}" destId="{C426825B-6154-4A4D-9E3F-09833BD8F65B}" srcOrd="0" destOrd="0" presId="urn:microsoft.com/office/officeart/2005/8/layout/vList6"/>
    <dgm:cxn modelId="{1B5BCD3A-2A68-4BA8-A47B-7D4E89461678}" srcId="{8A0CB4E2-62C7-4B98-B4FA-135190C9B796}" destId="{07BE2C6C-6CCF-4CB8-8C35-A6F5552D12E1}" srcOrd="1" destOrd="0" parTransId="{B5AD0AF1-F5AB-4A79-BB0B-CCE1581E190A}" sibTransId="{1A7835BE-2E9A-446E-B674-916120FA6B1B}"/>
    <dgm:cxn modelId="{58503924-CA86-4A83-96A6-FEE6F46E43F2}" srcId="{8A0CB4E2-62C7-4B98-B4FA-135190C9B796}" destId="{4FE087D0-3A6E-45DD-B24C-0CC4EB8A9886}" srcOrd="0" destOrd="0" parTransId="{842DB269-CBC4-41CD-AC73-F194908A0B9F}" sibTransId="{2CFDA65A-CB54-4764-8744-F795279E033D}"/>
    <dgm:cxn modelId="{6B3EFFC4-3A44-48EC-9BB5-FE16883AACA9}" srcId="{4FE087D0-3A6E-45DD-B24C-0CC4EB8A9886}" destId="{17E30578-23C5-428A-9DC4-B6AEB0083D43}" srcOrd="0" destOrd="0" parTransId="{1FFE223D-98BE-441B-885D-02E412EAB7B0}" sibTransId="{D0CE91D6-5DB5-43DF-955C-303EA3ACD1C4}"/>
    <dgm:cxn modelId="{09383F00-CD7D-429D-9C7E-A4CBA408D9F1}" type="presOf" srcId="{4D1F6383-6035-4F9A-8B62-6B358A10D239}" destId="{EEA157CB-268E-47EE-8A0C-E7674324518E}" srcOrd="0" destOrd="0" presId="urn:microsoft.com/office/officeart/2005/8/layout/vList6"/>
    <dgm:cxn modelId="{3669DDDA-58E6-4885-8696-C61C2289DA02}" type="presOf" srcId="{07BE2C6C-6CCF-4CB8-8C35-A6F5552D12E1}" destId="{D913E4BB-3E7C-4527-AF50-D20905373DE9}" srcOrd="0" destOrd="0" presId="urn:microsoft.com/office/officeart/2005/8/layout/vList6"/>
    <dgm:cxn modelId="{B68345B7-92AC-4A2B-834D-7EEDA4055CDC}" srcId="{07BE2C6C-6CCF-4CB8-8C35-A6F5552D12E1}" destId="{4D1F6383-6035-4F9A-8B62-6B358A10D239}" srcOrd="0" destOrd="0" parTransId="{16CDC084-9086-45DB-A5FF-2C030D6E61F4}" sibTransId="{0F931D09-EA63-4D59-A2DC-3C7608DD607B}"/>
    <dgm:cxn modelId="{72E95A01-A297-48A9-8219-95A6C0C15AF6}" type="presParOf" srcId="{F6A89BD6-A92E-4555-9A0A-E49A354D8110}" destId="{36255607-AE8A-42A8-8A1F-652055640840}" srcOrd="0" destOrd="0" presId="urn:microsoft.com/office/officeart/2005/8/layout/vList6"/>
    <dgm:cxn modelId="{F3C66A57-3BED-475A-AF18-25045AFE67B0}" type="presParOf" srcId="{36255607-AE8A-42A8-8A1F-652055640840}" destId="{8C48C86A-00C7-4465-9703-28BDECB5B85A}" srcOrd="0" destOrd="0" presId="urn:microsoft.com/office/officeart/2005/8/layout/vList6"/>
    <dgm:cxn modelId="{7EB69160-317E-4665-B3B8-FF1D1C1CF62E}" type="presParOf" srcId="{36255607-AE8A-42A8-8A1F-652055640840}" destId="{C426825B-6154-4A4D-9E3F-09833BD8F65B}" srcOrd="1" destOrd="0" presId="urn:microsoft.com/office/officeart/2005/8/layout/vList6"/>
    <dgm:cxn modelId="{B17D4488-8ACF-4183-837F-3C90CAA9C0D1}" type="presParOf" srcId="{F6A89BD6-A92E-4555-9A0A-E49A354D8110}" destId="{16108424-55D7-4C63-9C76-4B148B854E4E}" srcOrd="1" destOrd="0" presId="urn:microsoft.com/office/officeart/2005/8/layout/vList6"/>
    <dgm:cxn modelId="{ACEF931F-3ABA-4E89-A8A3-F475CAD07F7A}" type="presParOf" srcId="{F6A89BD6-A92E-4555-9A0A-E49A354D8110}" destId="{545406A6-661E-447C-A7E2-00618B4969E1}" srcOrd="2" destOrd="0" presId="urn:microsoft.com/office/officeart/2005/8/layout/vList6"/>
    <dgm:cxn modelId="{DFA2156E-5AA9-45F0-9809-0A124C77D124}" type="presParOf" srcId="{545406A6-661E-447C-A7E2-00618B4969E1}" destId="{D913E4BB-3E7C-4527-AF50-D20905373DE9}" srcOrd="0" destOrd="0" presId="urn:microsoft.com/office/officeart/2005/8/layout/vList6"/>
    <dgm:cxn modelId="{FE8F6CBA-602F-42A8-A69B-E2626B795603}" type="presParOf" srcId="{545406A6-661E-447C-A7E2-00618B4969E1}" destId="{EEA157CB-268E-47EE-8A0C-E7674324518E}"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251FD-2319-4047-8393-EC3EB1CD7A26}">
      <dsp:nvSpPr>
        <dsp:cNvPr id="0" name=""/>
        <dsp:cNvSpPr/>
      </dsp:nvSpPr>
      <dsp:spPr>
        <a:xfrm>
          <a:off x="847719" y="0"/>
          <a:ext cx="8665645" cy="2410691"/>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7293D7-C632-42EA-B67D-177DF5CC69B1}">
      <dsp:nvSpPr>
        <dsp:cNvPr id="0" name=""/>
        <dsp:cNvSpPr/>
      </dsp:nvSpPr>
      <dsp:spPr>
        <a:xfrm>
          <a:off x="172245" y="695493"/>
          <a:ext cx="3303639" cy="96427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kk-KZ" sz="2500" kern="1200" smtClean="0">
              <a:latin typeface="Times New Roman" panose="02020603050405020304" pitchFamily="18" charset="0"/>
              <a:cs typeface="Times New Roman" panose="02020603050405020304" pitchFamily="18" charset="0"/>
            </a:rPr>
            <a:t>Жалпы білім </a:t>
          </a:r>
          <a:r>
            <a:rPr lang="kk-KZ" sz="2500" kern="1200" smtClean="0">
              <a:latin typeface="Times New Roman" panose="02020603050405020304" pitchFamily="18" charset="0"/>
              <a:cs typeface="Times New Roman" panose="02020603050405020304" pitchFamily="18" charset="0"/>
            </a:rPr>
            <a:t>беретін оқу бағдарламасы</a:t>
          </a:r>
          <a:endParaRPr lang="ru-RU" sz="2500" kern="1200" dirty="0">
            <a:latin typeface="Times New Roman" panose="02020603050405020304" pitchFamily="18" charset="0"/>
            <a:cs typeface="Times New Roman" panose="02020603050405020304" pitchFamily="18" charset="0"/>
          </a:endParaRPr>
        </a:p>
      </dsp:txBody>
      <dsp:txXfrm>
        <a:off x="219317" y="742565"/>
        <a:ext cx="3209495" cy="870132"/>
      </dsp:txXfrm>
    </dsp:sp>
    <dsp:sp modelId="{4E097AC9-87D5-4EEB-A447-8C94E251A6C6}">
      <dsp:nvSpPr>
        <dsp:cNvPr id="0" name=""/>
        <dsp:cNvSpPr/>
      </dsp:nvSpPr>
      <dsp:spPr>
        <a:xfrm>
          <a:off x="3473755" y="723207"/>
          <a:ext cx="3275502" cy="96427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kk-KZ" sz="2500" kern="1200" dirty="0" smtClean="0">
              <a:latin typeface="Times New Roman" panose="02020603050405020304" pitchFamily="18" charset="0"/>
              <a:cs typeface="Times New Roman" panose="02020603050405020304" pitchFamily="18" charset="0"/>
            </a:rPr>
            <a:t>Қысқартылған бағдарлама</a:t>
          </a:r>
          <a:endParaRPr lang="ru-RU" sz="2500" kern="1200" dirty="0">
            <a:latin typeface="Times New Roman" panose="02020603050405020304" pitchFamily="18" charset="0"/>
            <a:cs typeface="Times New Roman" panose="02020603050405020304" pitchFamily="18" charset="0"/>
          </a:endParaRPr>
        </a:p>
      </dsp:txBody>
      <dsp:txXfrm>
        <a:off x="3520827" y="770279"/>
        <a:ext cx="3181358" cy="870132"/>
      </dsp:txXfrm>
    </dsp:sp>
    <dsp:sp modelId="{A5623EAA-FB25-491F-B566-81C378B68365}">
      <dsp:nvSpPr>
        <dsp:cNvPr id="0" name=""/>
        <dsp:cNvSpPr/>
      </dsp:nvSpPr>
      <dsp:spPr>
        <a:xfrm>
          <a:off x="6885407" y="681646"/>
          <a:ext cx="3275502" cy="96427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kk-KZ" sz="2500" kern="1200" smtClean="0">
              <a:latin typeface="Times New Roman" panose="02020603050405020304" pitchFamily="18" charset="0"/>
              <a:cs typeface="Times New Roman" panose="02020603050405020304" pitchFamily="18" charset="0"/>
            </a:rPr>
            <a:t>Жеке бағдарлама</a:t>
          </a:r>
          <a:endParaRPr lang="ru-RU" sz="2500" kern="1200" dirty="0">
            <a:latin typeface="Times New Roman" panose="02020603050405020304" pitchFamily="18" charset="0"/>
            <a:cs typeface="Times New Roman" panose="02020603050405020304" pitchFamily="18" charset="0"/>
          </a:endParaRPr>
        </a:p>
      </dsp:txBody>
      <dsp:txXfrm>
        <a:off x="6932479" y="728718"/>
        <a:ext cx="3181358" cy="870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6825B-6154-4A4D-9E3F-09833BD8F65B}">
      <dsp:nvSpPr>
        <dsp:cNvPr id="0" name=""/>
        <dsp:cNvSpPr/>
      </dsp:nvSpPr>
      <dsp:spPr>
        <a:xfrm>
          <a:off x="3903287" y="624"/>
          <a:ext cx="5854930" cy="2434214"/>
        </a:xfrm>
        <a:prstGeom prst="rightArrow">
          <a:avLst>
            <a:gd name="adj1" fmla="val 75000"/>
            <a:gd name="adj2" fmla="val 50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kk-KZ" sz="2700" kern="1200" noProof="0" dirty="0" smtClean="0">
              <a:latin typeface="Times New Roman" panose="02020603050405020304" pitchFamily="18" charset="0"/>
              <a:cs typeface="Times New Roman" panose="02020603050405020304" pitchFamily="18" charset="0"/>
            </a:rPr>
            <a:t>оқушының жеке мүмкіндіктерін ескере отырып, мемлекеттік жалпыға міндетті білім беру стандарты негізінде құрылған оқу бағдарламасы.</a:t>
          </a:r>
          <a:endParaRPr lang="kk-KZ" sz="2700" kern="1200" noProof="0" dirty="0">
            <a:latin typeface="Times New Roman" panose="02020603050405020304" pitchFamily="18" charset="0"/>
            <a:cs typeface="Times New Roman" panose="02020603050405020304" pitchFamily="18" charset="0"/>
          </a:endParaRPr>
        </a:p>
      </dsp:txBody>
      <dsp:txXfrm>
        <a:off x="3903287" y="304901"/>
        <a:ext cx="4942100" cy="1825660"/>
      </dsp:txXfrm>
    </dsp:sp>
    <dsp:sp modelId="{8C48C86A-00C7-4465-9703-28BDECB5B85A}">
      <dsp:nvSpPr>
        <dsp:cNvPr id="0" name=""/>
        <dsp:cNvSpPr/>
      </dsp:nvSpPr>
      <dsp:spPr>
        <a:xfrm>
          <a:off x="0" y="624"/>
          <a:ext cx="3903287" cy="2434214"/>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kk-KZ" sz="4000" kern="1200" dirty="0" smtClean="0">
              <a:solidFill>
                <a:schemeClr val="tx1"/>
              </a:solidFill>
              <a:latin typeface="Times New Roman" panose="02020603050405020304" pitchFamily="18" charset="0"/>
              <a:cs typeface="Times New Roman" panose="02020603050405020304" pitchFamily="18" charset="0"/>
            </a:rPr>
            <a:t>Қысқартылған бағдарлама</a:t>
          </a:r>
          <a:endParaRPr lang="ru-RU" sz="4000" kern="1200" dirty="0">
            <a:solidFill>
              <a:schemeClr val="tx1"/>
            </a:solidFill>
            <a:latin typeface="Times New Roman" panose="02020603050405020304" pitchFamily="18" charset="0"/>
            <a:cs typeface="Times New Roman" panose="02020603050405020304" pitchFamily="18" charset="0"/>
          </a:endParaRPr>
        </a:p>
      </dsp:txBody>
      <dsp:txXfrm>
        <a:off x="118829" y="119453"/>
        <a:ext cx="3665629" cy="2196556"/>
      </dsp:txXfrm>
    </dsp:sp>
    <dsp:sp modelId="{EEA157CB-268E-47EE-8A0C-E7674324518E}">
      <dsp:nvSpPr>
        <dsp:cNvPr id="0" name=""/>
        <dsp:cNvSpPr/>
      </dsp:nvSpPr>
      <dsp:spPr>
        <a:xfrm>
          <a:off x="3903287" y="2678259"/>
          <a:ext cx="5854930" cy="2434214"/>
        </a:xfrm>
        <a:prstGeom prst="rightArrow">
          <a:avLst>
            <a:gd name="adj1" fmla="val 75000"/>
            <a:gd name="adj2" fmla="val 50000"/>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kk-KZ" sz="2700" kern="1200" noProof="0" dirty="0" smtClean="0">
              <a:latin typeface="Times New Roman" panose="02020603050405020304" pitchFamily="18" charset="0"/>
              <a:cs typeface="Times New Roman" panose="02020603050405020304" pitchFamily="18" charset="0"/>
            </a:rPr>
            <a:t>Зерде бұзылыстары бар оқушының жеке мүмкіндіктері ескеріле отырып құрастырылған оқу бағдарламасы.</a:t>
          </a:r>
          <a:endParaRPr lang="kk-KZ" sz="2700" kern="1200" noProof="0" dirty="0">
            <a:latin typeface="Times New Roman" panose="02020603050405020304" pitchFamily="18" charset="0"/>
            <a:cs typeface="Times New Roman" panose="02020603050405020304" pitchFamily="18" charset="0"/>
          </a:endParaRPr>
        </a:p>
      </dsp:txBody>
      <dsp:txXfrm>
        <a:off x="3903287" y="2982536"/>
        <a:ext cx="4942100" cy="1825660"/>
      </dsp:txXfrm>
    </dsp:sp>
    <dsp:sp modelId="{D913E4BB-3E7C-4527-AF50-D20905373DE9}">
      <dsp:nvSpPr>
        <dsp:cNvPr id="0" name=""/>
        <dsp:cNvSpPr/>
      </dsp:nvSpPr>
      <dsp:spPr>
        <a:xfrm>
          <a:off x="0" y="2678259"/>
          <a:ext cx="3903287" cy="2434214"/>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kk-KZ" sz="4000" kern="1200" dirty="0" smtClean="0">
              <a:solidFill>
                <a:schemeClr val="tx1"/>
              </a:solidFill>
              <a:latin typeface="Times New Roman" panose="02020603050405020304" pitchFamily="18" charset="0"/>
              <a:cs typeface="Times New Roman" panose="02020603050405020304" pitchFamily="18" charset="0"/>
            </a:rPr>
            <a:t>Жеке бағдарлама</a:t>
          </a:r>
          <a:endParaRPr lang="ru-RU" sz="4000" kern="1200" dirty="0">
            <a:solidFill>
              <a:schemeClr val="tx1"/>
            </a:solidFill>
            <a:latin typeface="Times New Roman" panose="02020603050405020304" pitchFamily="18" charset="0"/>
            <a:cs typeface="Times New Roman" panose="02020603050405020304" pitchFamily="18" charset="0"/>
          </a:endParaRPr>
        </a:p>
      </dsp:txBody>
      <dsp:txXfrm>
        <a:off x="118829" y="2797088"/>
        <a:ext cx="3665629" cy="219655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283661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129534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192397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3628447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336203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405022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98250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278715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54471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370189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63260DC-99A6-41A3-8611-F7300DE227B8}" type="datetimeFigureOut">
              <a:rPr lang="ru-RU" smtClean="0"/>
              <a:pPr/>
              <a:t>18.08.2021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2373135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260DC-99A6-41A3-8611-F7300DE227B8}" type="datetimeFigureOut">
              <a:rPr lang="ru-RU" smtClean="0"/>
              <a:pPr/>
              <a:t>18.08.2021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F0BBB-89E8-4E1C-873C-E60078101293}" type="slidenum">
              <a:rPr lang="ru-RU" smtClean="0"/>
              <a:pPr/>
              <a:t>‹#›</a:t>
            </a:fld>
            <a:endParaRPr lang="ru-RU"/>
          </a:p>
        </p:txBody>
      </p:sp>
    </p:spTree>
    <p:extLst>
      <p:ext uri="{BB962C8B-B14F-4D97-AF65-F5344CB8AC3E}">
        <p14:creationId xmlns:p14="http://schemas.microsoft.com/office/powerpoint/2010/main" xmlns="" val="2962965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2442949" y="2644170"/>
            <a:ext cx="7820167" cy="1200329"/>
          </a:xfrm>
          <a:prstGeom prst="rect">
            <a:avLst/>
          </a:prstGeom>
        </p:spPr>
        <p:txBody>
          <a:bodyPr wrap="square">
            <a:spAutoFit/>
          </a:bodyPr>
          <a:lstStyle/>
          <a:p>
            <a:pPr lvl="0" algn="ctr" fontAlgn="base">
              <a:spcBef>
                <a:spcPct val="0"/>
              </a:spcBef>
              <a:spcAft>
                <a:spcPct val="0"/>
              </a:spcAft>
            </a:pPr>
            <a:r>
              <a:rPr lang="kk-KZ" sz="2400" b="1" dirty="0">
                <a:solidFill>
                  <a:prstClr val="black"/>
                </a:solidFill>
                <a:latin typeface="Times New Roman" panose="02020603050405020304" pitchFamily="18" charset="0"/>
                <a:ea typeface="Times New Roman" pitchFamily="18" charset="0"/>
                <a:cs typeface="Times New Roman" panose="02020603050405020304" pitchFamily="18" charset="0"/>
              </a:rPr>
              <a:t>ЕРЕКШЕ БІЛІМ БЕРУ ҚАЖЕТТІЛІКТЕРІ БАР </a:t>
            </a:r>
            <a:r>
              <a:rPr lang="kk-KZ" sz="2400" b="1" dirty="0" smtClean="0">
                <a:solidFill>
                  <a:prstClr val="black"/>
                </a:solidFill>
                <a:latin typeface="Times New Roman" panose="02020603050405020304" pitchFamily="18" charset="0"/>
                <a:ea typeface="Times New Roman" pitchFamily="18" charset="0"/>
                <a:cs typeface="Times New Roman" panose="02020603050405020304" pitchFamily="18" charset="0"/>
              </a:rPr>
              <a:t>ОҚУШЫЛАРҒА АРНАЛҒАН ОҚУ БАҒДАРЛАМАЛАРЫН БЕЙІМДЕУ</a:t>
            </a:r>
            <a:endParaRPr lang="kk-KZ" sz="2400" b="1" dirty="0">
              <a:solidFill>
                <a:prstClr val="black"/>
              </a:solidFill>
              <a:latin typeface="Times New Roman" panose="02020603050405020304" pitchFamily="18" charset="0"/>
              <a:ea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xmlns="" val="1000397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3047999" y="1859340"/>
            <a:ext cx="8659091" cy="4401205"/>
          </a:xfrm>
          <a:prstGeom prst="rect">
            <a:avLst/>
          </a:prstGeom>
        </p:spPr>
        <p:txBody>
          <a:bodyPr wrap="square">
            <a:spAutoFit/>
          </a:bodyPr>
          <a:lstStyle/>
          <a:p>
            <a:pPr algn="just"/>
            <a:r>
              <a:rPr lang="kk-KZ" sz="2800" i="1" dirty="0" smtClean="0">
                <a:solidFill>
                  <a:srgbClr val="FF0000"/>
                </a:solidFill>
                <a:latin typeface="Times New Roman" panose="02020603050405020304" pitchFamily="18" charset="0"/>
                <a:cs typeface="Times New Roman" panose="02020603050405020304" pitchFamily="18" charset="0"/>
              </a:rPr>
              <a:t>Оқушыларды жеке </a:t>
            </a:r>
            <a:r>
              <a:rPr lang="kk-KZ" sz="2800" i="1" dirty="0">
                <a:solidFill>
                  <a:srgbClr val="FF0000"/>
                </a:solidFill>
                <a:latin typeface="Times New Roman" panose="02020603050405020304" pitchFamily="18" charset="0"/>
                <a:cs typeface="Times New Roman" panose="02020603050405020304" pitchFamily="18" charset="0"/>
              </a:rPr>
              <a:t>бағдарлама (</a:t>
            </a:r>
            <a:r>
              <a:rPr lang="kk-KZ" sz="2800" i="1" dirty="0" smtClean="0">
                <a:solidFill>
                  <a:srgbClr val="FF0000"/>
                </a:solidFill>
                <a:latin typeface="Times New Roman" panose="02020603050405020304" pitchFamily="18" charset="0"/>
                <a:cs typeface="Times New Roman" panose="02020603050405020304" pitchFamily="18" charset="0"/>
              </a:rPr>
              <a:t>ЖМБС бағдарланбай</a:t>
            </a:r>
            <a:r>
              <a:rPr lang="kk-KZ" sz="2800" i="1" dirty="0">
                <a:solidFill>
                  <a:srgbClr val="FF0000"/>
                </a:solidFill>
                <a:latin typeface="Times New Roman" panose="02020603050405020304" pitchFamily="18" charset="0"/>
                <a:cs typeface="Times New Roman" panose="02020603050405020304" pitchFamily="18" charset="0"/>
              </a:rPr>
              <a:t>) бойынша </a:t>
            </a:r>
            <a:r>
              <a:rPr lang="kk-KZ" sz="2800" i="1" dirty="0" smtClean="0">
                <a:solidFill>
                  <a:srgbClr val="FF0000"/>
                </a:solidFill>
                <a:latin typeface="Times New Roman" panose="02020603050405020304" pitchFamily="18" charset="0"/>
                <a:cs typeface="Times New Roman" panose="02020603050405020304" pitchFamily="18" charset="0"/>
              </a:rPr>
              <a:t>оқыту ПМПК-тің ұсынысы негізінде ғана іске асады. </a:t>
            </a:r>
            <a:r>
              <a:rPr lang="kk-KZ" sz="2800" dirty="0" smtClean="0">
                <a:latin typeface="Times New Roman" panose="02020603050405020304" pitchFamily="18" charset="0"/>
                <a:cs typeface="Times New Roman" panose="02020603050405020304" pitchFamily="18" charset="0"/>
              </a:rPr>
              <a:t>Себебі, мұндай бағдарламамен оқытуға баланың ақыл-ойындағы ауытқушылықты анықтаған жағдайда ғана рұқсат беріледі. Зерде бұзылыстары бар оқушыларды жалпы сыныпқа қосу мен оқыту үшін зерде бұзылыстары бар балаларға арналған арнайы типтік бағдарламасы бойынша және баланың мүмкіндігі негізінде жеке оқу бағдарламасы құрастырылады. </a:t>
            </a:r>
            <a:endParaRPr lang="kk-KZ" sz="2800" i="1" dirty="0">
              <a:solidFill>
                <a:srgbClr val="FF000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201003" y="494226"/>
            <a:ext cx="10194877" cy="523220"/>
          </a:xfrm>
          <a:prstGeom prst="rect">
            <a:avLst/>
          </a:prstGeom>
          <a:solidFill>
            <a:srgbClr val="FFC000"/>
          </a:solidFill>
        </p:spPr>
        <p:txBody>
          <a:bodyPr wrap="square">
            <a:spAutoFit/>
          </a:bodyPr>
          <a:lstStyle/>
          <a:p>
            <a:pPr lvl="0" algn="ctr"/>
            <a:r>
              <a:rPr lang="ru-RU" dirty="0" smtClean="0"/>
              <a:t> </a:t>
            </a:r>
            <a:r>
              <a:rPr lang="ru-RU" sz="2800" dirty="0" smtClean="0">
                <a:latin typeface="Times New Roman" panose="02020603050405020304" pitchFamily="18" charset="0"/>
                <a:cs typeface="Times New Roman" panose="02020603050405020304" pitchFamily="18" charset="0"/>
              </a:rPr>
              <a:t>ОҚУ ЖОСПАРЫ МЕН ОҚУ БАҒДАРЛАМАЛАРЫН ӨЗГЕРТУ</a:t>
            </a:r>
            <a:endParaRPr kumimoji="0" lang="ru-RU" sz="2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40108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3047999" y="1859340"/>
            <a:ext cx="8659091" cy="3108543"/>
          </a:xfrm>
          <a:prstGeom prst="rect">
            <a:avLst/>
          </a:prstGeom>
        </p:spPr>
        <p:txBody>
          <a:bodyPr wrap="square">
            <a:spAutoFit/>
          </a:bodyPr>
          <a:lstStyle/>
          <a:p>
            <a:pPr algn="just"/>
            <a:r>
              <a:rPr lang="kk-KZ" sz="2800" dirty="0" smtClean="0">
                <a:latin typeface="Times New Roman" panose="02020603050405020304" pitchFamily="18" charset="0"/>
                <a:cs typeface="Times New Roman" panose="02020603050405020304" pitchFamily="18" charset="0"/>
              </a:rPr>
              <a:t>ПМПК ұсынысында: </a:t>
            </a:r>
            <a:r>
              <a:rPr lang="kk-KZ" sz="2800" i="1" dirty="0" smtClean="0">
                <a:solidFill>
                  <a:srgbClr val="FF0000"/>
                </a:solidFill>
                <a:latin typeface="Times New Roman" panose="02020603050405020304" pitchFamily="18" charset="0"/>
                <a:cs typeface="Times New Roman" panose="02020603050405020304" pitchFamily="18" charset="0"/>
              </a:rPr>
              <a:t>"Жеке оқу жоспары және жеке оқу бағдарламалары бойынша оқыту» </a:t>
            </a:r>
            <a:r>
              <a:rPr lang="kk-KZ" sz="2800" dirty="0" smtClean="0">
                <a:latin typeface="Times New Roman" panose="02020603050405020304" pitchFamily="18" charset="0"/>
                <a:cs typeface="Times New Roman" panose="02020603050405020304" pitchFamily="18" charset="0"/>
              </a:rPr>
              <a:t>деп беріледі. Жалпы сынып жағдайында зияты зақымдалған оқушы үшін жеке оқу бағдарламасы жасалады. Оқу жоспарын дараландыру оқушының қатысуы міндетті болмайтын оқу жоспарының пәндерін (мысалы, алгебра немесе шет тілі) айқындаудан тұрады.</a:t>
            </a:r>
            <a:endParaRPr lang="kk-KZ" sz="2800" i="1" dirty="0">
              <a:solidFill>
                <a:srgbClr val="FF000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201003" y="494226"/>
            <a:ext cx="10194877" cy="523220"/>
          </a:xfrm>
          <a:prstGeom prst="rect">
            <a:avLst/>
          </a:prstGeom>
          <a:solidFill>
            <a:srgbClr val="FFC000"/>
          </a:solidFill>
        </p:spPr>
        <p:txBody>
          <a:bodyPr wrap="square">
            <a:spAutoFit/>
          </a:bodyPr>
          <a:lstStyle/>
          <a:p>
            <a:pPr lvl="0" algn="ctr"/>
            <a:r>
              <a:rPr lang="ru-RU" dirty="0" smtClean="0"/>
              <a:t> </a:t>
            </a:r>
            <a:r>
              <a:rPr lang="ru-RU" sz="2800" dirty="0" smtClean="0">
                <a:latin typeface="Times New Roman" panose="02020603050405020304" pitchFamily="18" charset="0"/>
                <a:cs typeface="Times New Roman" panose="02020603050405020304" pitchFamily="18" charset="0"/>
              </a:rPr>
              <a:t>ОҚУ ЖОСПАРЫ МЕН ОҚУ БАҒДАРЛАМАЛАРЫН ӨЗГЕРТУ</a:t>
            </a:r>
            <a:endParaRPr kumimoji="0" lang="ru-RU" sz="2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36948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Прямоугольник 5"/>
          <p:cNvSpPr/>
          <p:nvPr/>
        </p:nvSpPr>
        <p:spPr>
          <a:xfrm>
            <a:off x="1201003" y="494226"/>
            <a:ext cx="10194877" cy="523220"/>
          </a:xfrm>
          <a:prstGeom prst="rect">
            <a:avLst/>
          </a:prstGeom>
          <a:solidFill>
            <a:srgbClr val="FFC000"/>
          </a:solidFill>
        </p:spPr>
        <p:txBody>
          <a:bodyPr wrap="square">
            <a:spAutoFit/>
          </a:bodyPr>
          <a:lstStyle/>
          <a:p>
            <a:pPr lvl="0" algn="ctr"/>
            <a:r>
              <a:rPr lang="ru-RU" dirty="0" smtClean="0"/>
              <a:t> </a:t>
            </a:r>
            <a:r>
              <a:rPr lang="ru-RU" sz="2800" dirty="0" smtClean="0">
                <a:latin typeface="Times New Roman" panose="02020603050405020304" pitchFamily="18" charset="0"/>
                <a:cs typeface="Times New Roman" panose="02020603050405020304" pitchFamily="18" charset="0"/>
              </a:rPr>
              <a:t>ОҚУ ЖОСПАРЫ МЕН ОҚУ БАҒДАРЛАМАЛАРЫН ӨЗГЕРТУ</a:t>
            </a:r>
            <a:endParaRPr kumimoji="0" lang="ru-RU" sz="2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347383" y="1288472"/>
            <a:ext cx="8863541" cy="4788477"/>
          </a:xfrm>
          <a:prstGeom prst="rect">
            <a:avLst/>
          </a:prstGeom>
        </p:spPr>
      </p:pic>
    </p:spTree>
    <p:extLst>
      <p:ext uri="{BB962C8B-B14F-4D97-AF65-F5344CB8AC3E}">
        <p14:creationId xmlns:p14="http://schemas.microsoft.com/office/powerpoint/2010/main" xmlns="" val="899028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Прямоугольник 5"/>
          <p:cNvSpPr/>
          <p:nvPr/>
        </p:nvSpPr>
        <p:spPr>
          <a:xfrm>
            <a:off x="1201003" y="494226"/>
            <a:ext cx="10194877" cy="523220"/>
          </a:xfrm>
          <a:prstGeom prst="rect">
            <a:avLst/>
          </a:prstGeom>
          <a:solidFill>
            <a:srgbClr val="FFC000"/>
          </a:solidFill>
        </p:spPr>
        <p:txBody>
          <a:bodyPr wrap="square">
            <a:spAutoFit/>
          </a:bodyPr>
          <a:lstStyle/>
          <a:p>
            <a:pPr lvl="0" algn="ctr"/>
            <a:r>
              <a:rPr lang="ru-RU" dirty="0" smtClean="0"/>
              <a:t> </a:t>
            </a:r>
            <a:r>
              <a:rPr lang="ru-RU" sz="2800" b="1" dirty="0" smtClean="0">
                <a:latin typeface="Times New Roman" panose="02020603050405020304" pitchFamily="18" charset="0"/>
                <a:cs typeface="Times New Roman" panose="02020603050405020304" pitchFamily="18" charset="0"/>
              </a:rPr>
              <a:t>ОҚУ БАҒДАРЛАМАЛАРЫН БЕЙІМДЕУ</a:t>
            </a:r>
            <a:endParaRPr kumimoji="0" lang="ru-RU" sz="2800" b="1"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863953" y="1511672"/>
            <a:ext cx="9531927" cy="3139321"/>
          </a:xfrm>
          <a:prstGeom prst="rect">
            <a:avLst/>
          </a:prstGeom>
        </p:spPr>
        <p:txBody>
          <a:bodyPr wrap="square">
            <a:spAutoFit/>
          </a:bodyPr>
          <a:lstStyle/>
          <a:p>
            <a:pPr algn="just"/>
            <a:r>
              <a:rPr lang="kk-KZ" dirty="0" smtClean="0">
                <a:latin typeface="Times New Roman" panose="02020603050405020304" pitchFamily="18" charset="0"/>
                <a:cs typeface="Times New Roman" panose="02020603050405020304" pitchFamily="18" charset="0"/>
              </a:rPr>
              <a:t>МЖМБС-да белгіленген көлемде және оның сыныпта оқу қарқынына сәйкес оқушы оқу пәнінің мазмұнын меңгеруде қиындықтарға тап болған жағдайда оқу бағдарламаларын қысқартуды (бейімдеу) талап етіледі. </a:t>
            </a:r>
          </a:p>
          <a:p>
            <a:pPr algn="just"/>
            <a:endParaRPr lang="kk-KZ" dirty="0">
              <a:latin typeface="Times New Roman" panose="02020603050405020304" pitchFamily="18" charset="0"/>
              <a:cs typeface="Times New Roman" panose="02020603050405020304" pitchFamily="18" charset="0"/>
            </a:endParaRPr>
          </a:p>
          <a:p>
            <a:pPr algn="just"/>
            <a:r>
              <a:rPr lang="kk-KZ" i="1" dirty="0" smtClean="0">
                <a:solidFill>
                  <a:srgbClr val="FF0000"/>
                </a:solidFill>
                <a:latin typeface="Times New Roman" panose="02020603050405020304" pitchFamily="18" charset="0"/>
                <a:cs typeface="Times New Roman" panose="02020603050405020304" pitchFamily="18" charset="0"/>
              </a:rPr>
              <a:t>Оқу пәні бойынша қысқартылған / жеке бағдарлама оқу тоқсанына құрылады</a:t>
            </a:r>
            <a:r>
              <a:rPr lang="kk-KZ" dirty="0" smtClean="0">
                <a:latin typeface="Times New Roman" panose="02020603050405020304" pitchFamily="18" charset="0"/>
                <a:cs typeface="Times New Roman" panose="02020603050405020304" pitchFamily="18" charset="0"/>
              </a:rPr>
              <a:t>, оның нәтижелері бойынша келесі тоқсанға арналған бағдарлама жасалады. Оқушының оқу материалын қандай қарқынмен игере алатынын алдын ала болжау қиын, бұл жоспарланғанның ішінде ең үлкен қиындықтарды тудырады. Сондықтан, білім беру үдерісі барысында бағдарламаны түзету қажеттілігі туындауы мүмкін. Бағдарламаны уақытылы түзету үшін үнемі оқушының жетістіктерін бақылау қажет. Ол үшін мұғалім мен қолдау көрсету мамандары қол жеткізген жетістіктерді критериалды бағалауды іске асырады.</a:t>
            </a:r>
            <a:endParaRPr lang="kk-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3900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1201003" y="494226"/>
            <a:ext cx="10194877" cy="2862322"/>
          </a:xfrm>
          <a:prstGeom prst="rect">
            <a:avLst/>
          </a:prstGeom>
        </p:spPr>
        <p:txBody>
          <a:bodyPr wrap="square">
            <a:spAutoFit/>
          </a:bodyPr>
          <a:lstStyle/>
          <a:p>
            <a:pPr lvl="0" algn="ctr"/>
            <a:r>
              <a:rPr lang="kk-KZ" sz="6000" kern="0" noProof="0" dirty="0" smtClean="0">
                <a:solidFill>
                  <a:srgbClr val="FF0000"/>
                </a:solidFill>
                <a:latin typeface="Times New Roman" panose="02020603050405020304" pitchFamily="18" charset="0"/>
                <a:cs typeface="Times New Roman" panose="02020603050405020304" pitchFamily="18" charset="0"/>
              </a:rPr>
              <a:t>ЖҰМЫСТАРЫҢЫЗҒА СӘТТІЛІК</a:t>
            </a:r>
          </a:p>
          <a:p>
            <a:pPr lvl="0" algn="ctr"/>
            <a:r>
              <a:rPr lang="kk-KZ" sz="6000" kern="0" noProof="0" dirty="0" smtClean="0">
                <a:solidFill>
                  <a:srgbClr val="FF0000"/>
                </a:solidFill>
                <a:latin typeface="Times New Roman" panose="02020603050405020304" pitchFamily="18" charset="0"/>
                <a:cs typeface="Times New Roman" panose="02020603050405020304" pitchFamily="18" charset="0"/>
              </a:rPr>
              <a:t> ТІЛЕЙМІН</a:t>
            </a:r>
            <a:r>
              <a:rPr lang="kk-KZ" kern="0" noProof="0" dirty="0" smtClean="0">
                <a:solidFill>
                  <a:srgbClr val="FF0000"/>
                </a:solidFill>
                <a:latin typeface="Times New Roman" panose="02020603050405020304" pitchFamily="18" charset="0"/>
                <a:cs typeface="Times New Roman" panose="02020603050405020304" pitchFamily="18" charset="0"/>
              </a:rPr>
              <a:t>!</a:t>
            </a:r>
            <a:endParaRPr kumimoji="0" lang="ru-RU" sz="1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35555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3241965" y="498763"/>
            <a:ext cx="8354290" cy="5680363"/>
          </a:xfrm>
          <a:prstGeom prst="rect">
            <a:avLst/>
          </a:prstGeo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just"/>
            <a:r>
              <a:rPr lang="kk-KZ" dirty="0">
                <a:solidFill>
                  <a:prstClr val="black"/>
                </a:solidFill>
                <a:latin typeface="Times New Roman" panose="02020603050405020304" pitchFamily="18" charset="0"/>
                <a:ea typeface="+mj-ea"/>
                <a:cs typeface="Times New Roman" panose="02020603050405020304" pitchFamily="18" charset="0"/>
              </a:rPr>
              <a:t>Мемлекеттік жалпыға міндетті білім беру стандартына сәйкес (бастауыш, негізгі орта және орта) оқуда қиындықтарға тап болған оқушылар үшін арнайы жағдайлар жасалады. Қазіргі уақытта еліміздің білім алуында қиындықтары бар балаларға психологиялық-педагогикалық қолдау көрсету мен білім беру жүйесінде оқытудың арнайы жағдайын құру барысында келесідей құжаттарды басшылыққа алу ұсынылады</a:t>
            </a:r>
            <a:r>
              <a:rPr lang="kk-KZ" dirty="0" smtClean="0">
                <a:solidFill>
                  <a:prstClr val="black"/>
                </a:solidFill>
                <a:latin typeface="Times New Roman" panose="02020603050405020304" pitchFamily="18" charset="0"/>
                <a:ea typeface="+mj-ea"/>
                <a:cs typeface="Times New Roman" panose="02020603050405020304" pitchFamily="18" charset="0"/>
              </a:rPr>
              <a:t>:</a:t>
            </a: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 </a:t>
            </a:r>
            <a:r>
              <a:rPr lang="kk-KZ" i="1" dirty="0" smtClean="0">
                <a:solidFill>
                  <a:srgbClr val="FF0000"/>
                </a:solidFill>
                <a:latin typeface="Times New Roman" panose="02020603050405020304" pitchFamily="18" charset="0"/>
                <a:ea typeface="+mj-ea"/>
                <a:cs typeface="Times New Roman" panose="02020603050405020304" pitchFamily="18" charset="0"/>
              </a:rPr>
              <a:t>оқу </a:t>
            </a:r>
            <a:r>
              <a:rPr lang="kk-KZ" i="1" dirty="0">
                <a:solidFill>
                  <a:srgbClr val="FF0000"/>
                </a:solidFill>
                <a:latin typeface="Times New Roman" panose="02020603050405020304" pitchFamily="18" charset="0"/>
                <a:ea typeface="+mj-ea"/>
                <a:cs typeface="Times New Roman" panose="02020603050405020304" pitchFamily="18" charset="0"/>
              </a:rPr>
              <a:t>жоспары мен оқу бағдарламасын өзгерту</a:t>
            </a:r>
            <a:r>
              <a:rPr lang="kk-KZ" i="1" dirty="0" smtClean="0">
                <a:solidFill>
                  <a:srgbClr val="FF0000"/>
                </a:solidFill>
                <a:latin typeface="Times New Roman" panose="02020603050405020304" pitchFamily="18" charset="0"/>
                <a:ea typeface="+mj-ea"/>
                <a:cs typeface="Times New Roman" panose="02020603050405020304" pitchFamily="18" charset="0"/>
              </a:rPr>
              <a:t>;</a:t>
            </a: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оқыту </a:t>
            </a:r>
            <a:r>
              <a:rPr lang="kk-KZ" dirty="0">
                <a:solidFill>
                  <a:prstClr val="black"/>
                </a:solidFill>
                <a:latin typeface="Times New Roman" panose="02020603050405020304" pitchFamily="18" charset="0"/>
                <a:ea typeface="+mj-ea"/>
                <a:cs typeface="Times New Roman" panose="02020603050405020304" pitchFamily="18" charset="0"/>
              </a:rPr>
              <a:t>нәтижелерін бағалау әдістерін өзгерту (оқушылардың оқу үлгерімі</a:t>
            </a:r>
            <a:r>
              <a:rPr lang="kk-KZ" dirty="0" smtClean="0">
                <a:solidFill>
                  <a:prstClr val="black"/>
                </a:solidFill>
                <a:latin typeface="Times New Roman" panose="02020603050405020304" pitchFamily="18" charset="0"/>
                <a:ea typeface="+mj-ea"/>
                <a:cs typeface="Times New Roman" panose="02020603050405020304" pitchFamily="18" charset="0"/>
              </a:rPr>
              <a:t>);</a:t>
            </a: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оқытудың </a:t>
            </a:r>
            <a:r>
              <a:rPr lang="kk-KZ" dirty="0">
                <a:solidFill>
                  <a:prstClr val="black"/>
                </a:solidFill>
                <a:latin typeface="Times New Roman" panose="02020603050405020304" pitchFamily="18" charset="0"/>
                <a:ea typeface="+mj-ea"/>
                <a:cs typeface="Times New Roman" panose="02020603050405020304" pitchFamily="18" charset="0"/>
              </a:rPr>
              <a:t>арнайы, вариативті және альтернативті әдістерін қолдану; </a:t>
            </a:r>
            <a:endParaRPr lang="kk-KZ" dirty="0" smtClean="0">
              <a:solidFill>
                <a:prstClr val="black"/>
              </a:solidFill>
              <a:latin typeface="Times New Roman" panose="02020603050405020304" pitchFamily="18" charset="0"/>
              <a:ea typeface="+mj-ea"/>
              <a:cs typeface="Times New Roman" panose="02020603050405020304" pitchFamily="18" charset="0"/>
            </a:endParaRP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оқулықтарды</a:t>
            </a:r>
            <a:r>
              <a:rPr lang="kk-KZ" dirty="0">
                <a:solidFill>
                  <a:prstClr val="black"/>
                </a:solidFill>
                <a:latin typeface="Times New Roman" panose="02020603050405020304" pitchFamily="18" charset="0"/>
                <a:ea typeface="+mj-ea"/>
                <a:cs typeface="Times New Roman" panose="02020603050405020304" pitchFamily="18" charset="0"/>
              </a:rPr>
              <a:t>, оқу әдістемелік құралдарын, жеке оқу материалдарын таңдау</a:t>
            </a:r>
            <a:r>
              <a:rPr lang="kk-KZ" dirty="0" smtClean="0">
                <a:solidFill>
                  <a:prstClr val="black"/>
                </a:solidFill>
                <a:latin typeface="Times New Roman" panose="02020603050405020304" pitchFamily="18" charset="0"/>
                <a:ea typeface="+mj-ea"/>
                <a:cs typeface="Times New Roman" panose="02020603050405020304" pitchFamily="18" charset="0"/>
              </a:rPr>
              <a:t>;</a:t>
            </a: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оқыту </a:t>
            </a:r>
            <a:r>
              <a:rPr lang="kk-KZ" dirty="0">
                <a:solidFill>
                  <a:prstClr val="black"/>
                </a:solidFill>
                <a:latin typeface="Times New Roman" panose="02020603050405020304" pitchFamily="18" charset="0"/>
                <a:ea typeface="+mj-ea"/>
                <a:cs typeface="Times New Roman" panose="02020603050405020304" pitchFamily="18" charset="0"/>
              </a:rPr>
              <a:t>формасын таңдау</a:t>
            </a:r>
            <a:r>
              <a:rPr lang="kk-KZ" dirty="0" smtClean="0">
                <a:solidFill>
                  <a:prstClr val="black"/>
                </a:solidFill>
                <a:latin typeface="Times New Roman" panose="02020603050405020304" pitchFamily="18" charset="0"/>
                <a:ea typeface="+mj-ea"/>
                <a:cs typeface="Times New Roman" panose="02020603050405020304" pitchFamily="18" charset="0"/>
              </a:rPr>
              <a:t>;</a:t>
            </a: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тосқауылсыз </a:t>
            </a:r>
            <a:r>
              <a:rPr lang="kk-KZ" dirty="0">
                <a:solidFill>
                  <a:prstClr val="black"/>
                </a:solidFill>
                <a:latin typeface="Times New Roman" panose="02020603050405020304" pitchFamily="18" charset="0"/>
                <a:ea typeface="+mj-ea"/>
                <a:cs typeface="Times New Roman" panose="02020603050405020304" pitchFamily="18" charset="0"/>
              </a:rPr>
              <a:t>орта құру және оқыту орнына бейімдеу</a:t>
            </a:r>
            <a:r>
              <a:rPr lang="kk-KZ" dirty="0" smtClean="0">
                <a:solidFill>
                  <a:prstClr val="black"/>
                </a:solidFill>
                <a:latin typeface="Times New Roman" panose="02020603050405020304" pitchFamily="18" charset="0"/>
                <a:ea typeface="+mj-ea"/>
                <a:cs typeface="Times New Roman" panose="02020603050405020304" pitchFamily="18" charset="0"/>
              </a:rPr>
              <a:t>;</a:t>
            </a: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 компенсаторлық </a:t>
            </a:r>
            <a:r>
              <a:rPr lang="kk-KZ" dirty="0">
                <a:solidFill>
                  <a:prstClr val="black"/>
                </a:solidFill>
                <a:latin typeface="Times New Roman" panose="02020603050405020304" pitchFamily="18" charset="0"/>
                <a:ea typeface="+mj-ea"/>
                <a:cs typeface="Times New Roman" panose="02020603050405020304" pitchFamily="18" charset="0"/>
              </a:rPr>
              <a:t>және техникалық құралдарға мұқтаждық; </a:t>
            </a:r>
            <a:endParaRPr lang="kk-KZ" dirty="0" smtClean="0">
              <a:solidFill>
                <a:prstClr val="black"/>
              </a:solidFill>
              <a:latin typeface="Times New Roman" panose="02020603050405020304" pitchFamily="18" charset="0"/>
              <a:ea typeface="+mj-ea"/>
              <a:cs typeface="Times New Roman" panose="02020603050405020304" pitchFamily="18" charset="0"/>
            </a:endParaRP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 </a:t>
            </a:r>
            <a:r>
              <a:rPr lang="kk-KZ" dirty="0">
                <a:solidFill>
                  <a:prstClr val="black"/>
                </a:solidFill>
                <a:latin typeface="Times New Roman" panose="02020603050405020304" pitchFamily="18" charset="0"/>
                <a:ea typeface="+mj-ea"/>
                <a:cs typeface="Times New Roman" panose="02020603050405020304" pitchFamily="18" charset="0"/>
              </a:rPr>
              <a:t>арнайы психологиялық- педагогикалық көмек (психологтың, логопедтің, арнайы педагогтың (олигофренопедагогтың, сурдопедагогтың, тифлопедагогтың</a:t>
            </a:r>
            <a:r>
              <a:rPr lang="kk-KZ" dirty="0" smtClean="0">
                <a:solidFill>
                  <a:prstClr val="black"/>
                </a:solidFill>
                <a:latin typeface="Times New Roman" panose="02020603050405020304" pitchFamily="18" charset="0"/>
                <a:ea typeface="+mj-ea"/>
                <a:cs typeface="Times New Roman" panose="02020603050405020304" pitchFamily="18" charset="0"/>
              </a:rPr>
              <a:t>);</a:t>
            </a: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 педагог-ассистентің </a:t>
            </a:r>
            <a:r>
              <a:rPr lang="kk-KZ" dirty="0">
                <a:solidFill>
                  <a:prstClr val="black"/>
                </a:solidFill>
                <a:latin typeface="Times New Roman" panose="02020603050405020304" pitchFamily="18" charset="0"/>
                <a:ea typeface="+mj-ea"/>
                <a:cs typeface="Times New Roman" panose="02020603050405020304" pitchFamily="18" charset="0"/>
              </a:rPr>
              <a:t>көмегі</a:t>
            </a:r>
            <a:r>
              <a:rPr lang="kk-KZ" dirty="0" smtClean="0">
                <a:solidFill>
                  <a:prstClr val="black"/>
                </a:solidFill>
                <a:latin typeface="Times New Roman" panose="02020603050405020304" pitchFamily="18" charset="0"/>
                <a:ea typeface="+mj-ea"/>
                <a:cs typeface="Times New Roman" panose="02020603050405020304" pitchFamily="18" charset="0"/>
              </a:rPr>
              <a:t>;</a:t>
            </a:r>
          </a:p>
          <a:p>
            <a:pPr marL="342900" indent="-342900" algn="just">
              <a:buFont typeface="+mj-lt"/>
              <a:buAutoNum type="arabicPeriod"/>
            </a:pPr>
            <a:r>
              <a:rPr lang="kk-KZ" dirty="0" smtClean="0">
                <a:solidFill>
                  <a:prstClr val="black"/>
                </a:solidFill>
                <a:latin typeface="Times New Roman" panose="02020603050405020304" pitchFamily="18" charset="0"/>
                <a:ea typeface="+mj-ea"/>
                <a:cs typeface="Times New Roman" panose="02020603050405020304" pitchFamily="18" charset="0"/>
              </a:rPr>
              <a:t> </a:t>
            </a:r>
            <a:r>
              <a:rPr lang="kk-KZ" dirty="0">
                <a:solidFill>
                  <a:prstClr val="black"/>
                </a:solidFill>
                <a:latin typeface="Times New Roman" panose="02020603050405020304" pitchFamily="18" charset="0"/>
                <a:ea typeface="+mj-ea"/>
                <a:cs typeface="Times New Roman" panose="02020603050405020304" pitchFamily="18" charset="0"/>
              </a:rPr>
              <a:t>әлеуметтік – педагогикалық </a:t>
            </a:r>
            <a:r>
              <a:rPr lang="ru-RU" dirty="0" err="1" smtClean="0">
                <a:solidFill>
                  <a:prstClr val="black"/>
                </a:solidFill>
                <a:latin typeface="Times New Roman" panose="02020603050405020304" pitchFamily="18" charset="0"/>
                <a:ea typeface="+mj-ea"/>
                <a:cs typeface="Times New Roman" panose="02020603050405020304" pitchFamily="18" charset="0"/>
              </a:rPr>
              <a:t>көмек</a:t>
            </a:r>
            <a:r>
              <a:rPr lang="ru-RU" dirty="0" smtClean="0">
                <a:solidFill>
                  <a:prstClr val="black"/>
                </a:solidFill>
                <a:latin typeface="Times New Roman" panose="02020603050405020304" pitchFamily="18" charset="0"/>
                <a:ea typeface="+mj-ea"/>
                <a:cs typeface="Times New Roman" panose="02020603050405020304" pitchFamily="18" charset="0"/>
              </a:rPr>
              <a:t>.</a:t>
            </a:r>
          </a:p>
          <a:p>
            <a:pPr algn="just"/>
            <a:r>
              <a:rPr lang="kk-KZ" i="1" dirty="0">
                <a:solidFill>
                  <a:srgbClr val="FF0000"/>
                </a:solidFill>
                <a:latin typeface="Times New Roman" panose="02020603050405020304" pitchFamily="18" charset="0"/>
                <a:ea typeface="+mj-ea"/>
                <a:cs typeface="Times New Roman" panose="02020603050405020304" pitchFamily="18" charset="0"/>
              </a:rPr>
              <a:t/>
            </a:r>
            <a:br>
              <a:rPr lang="kk-KZ" i="1" dirty="0">
                <a:solidFill>
                  <a:srgbClr val="FF0000"/>
                </a:solidFill>
                <a:latin typeface="Times New Roman" panose="02020603050405020304" pitchFamily="18" charset="0"/>
                <a:ea typeface="+mj-ea"/>
                <a:cs typeface="Times New Roman" panose="02020603050405020304" pitchFamily="18" charset="0"/>
              </a:rPr>
            </a:br>
            <a:endParaRPr lang="kk-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64217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3241965" y="498763"/>
            <a:ext cx="8354290" cy="3602182"/>
          </a:xfrm>
          <a:prstGeom prst="rect">
            <a:avLst/>
          </a:prstGeo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just"/>
            <a:r>
              <a:rPr lang="kk-KZ" i="1" dirty="0" smtClean="0">
                <a:solidFill>
                  <a:srgbClr val="FF0000"/>
                </a:solidFill>
                <a:latin typeface="Times New Roman" panose="02020603050405020304" pitchFamily="18" charset="0"/>
                <a:ea typeface="+mj-ea"/>
                <a:cs typeface="Times New Roman" panose="02020603050405020304" pitchFamily="18" charset="0"/>
              </a:rPr>
              <a:t>Жалпы білім беру ұйымдары қызметінің үлгілік ережелері (Бастауыш, негізгі орта, жалпы орта) ҚР БҒМ-нің 05.18.2020 жылғы №207 редакциядағы №595 бұйрығы:</a:t>
            </a:r>
          </a:p>
          <a:p>
            <a:pPr algn="just"/>
            <a:endParaRPr lang="kk-KZ" i="1" dirty="0">
              <a:solidFill>
                <a:srgbClr val="FF0000"/>
              </a:solidFill>
              <a:latin typeface="Times New Roman" panose="02020603050405020304" pitchFamily="18" charset="0"/>
              <a:ea typeface="+mj-ea"/>
              <a:cs typeface="Times New Roman" panose="02020603050405020304" pitchFamily="18" charset="0"/>
            </a:endParaRPr>
          </a:p>
          <a:p>
            <a:pPr marL="342900" indent="-342900" algn="just">
              <a:buAutoNum type="arabicParenR"/>
            </a:pPr>
            <a:r>
              <a:rPr lang="kk-KZ" b="1" i="1" dirty="0" smtClean="0">
                <a:solidFill>
                  <a:schemeClr val="tx1"/>
                </a:solidFill>
                <a:latin typeface="Times New Roman" panose="02020603050405020304" pitchFamily="18" charset="0"/>
                <a:ea typeface="+mj-ea"/>
                <a:cs typeface="Times New Roman" panose="02020603050405020304" pitchFamily="18" charset="0"/>
              </a:rPr>
              <a:t>Жалпы сыныпта (екі баладан аспайтын) үлгілік оқу бағдарламасы, оның ішінде қысқартылған және жеке оқу бағдарламасы бойынша;</a:t>
            </a:r>
          </a:p>
          <a:p>
            <a:pPr algn="just"/>
            <a:endParaRPr lang="kk-KZ" b="1" i="1" dirty="0" smtClean="0">
              <a:solidFill>
                <a:schemeClr val="tx1"/>
              </a:solidFill>
              <a:latin typeface="Times New Roman" panose="02020603050405020304" pitchFamily="18" charset="0"/>
              <a:ea typeface="+mj-ea"/>
              <a:cs typeface="Times New Roman" panose="02020603050405020304" pitchFamily="18" charset="0"/>
            </a:endParaRPr>
          </a:p>
          <a:p>
            <a:pPr algn="just"/>
            <a:r>
              <a:rPr lang="kk-KZ" b="1" i="1" dirty="0" smtClean="0">
                <a:solidFill>
                  <a:schemeClr val="tx1"/>
                </a:solidFill>
                <a:latin typeface="Times New Roman" panose="02020603050405020304" pitchFamily="18" charset="0"/>
                <a:ea typeface="+mj-ea"/>
                <a:cs typeface="Times New Roman" panose="02020603050405020304" pitchFamily="18" charset="0"/>
              </a:rPr>
              <a:t>2) және (немесе) арнайы оқу жоспарлары мен бағдарламалары бойынша дамудағы бұзылыстардың түрлері бойынша арнайы сыныптарда жүргізіледі.</a:t>
            </a:r>
          </a:p>
          <a:p>
            <a:pPr algn="just"/>
            <a:endParaRPr lang="kk-KZ" sz="2400" i="1" dirty="0">
              <a:solidFill>
                <a:srgbClr val="FF0000"/>
              </a:solidFill>
              <a:latin typeface="Times New Roman" panose="02020603050405020304" pitchFamily="18" charset="0"/>
              <a:ea typeface="+mj-ea"/>
              <a:cs typeface="Times New Roman" panose="02020603050405020304" pitchFamily="18" charset="0"/>
            </a:endParaRPr>
          </a:p>
          <a:p>
            <a:pPr algn="just"/>
            <a:endParaRPr lang="kk-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60392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4" name="Схема 3"/>
          <p:cNvGraphicFramePr/>
          <p:nvPr>
            <p:extLst>
              <p:ext uri="{D42A27DB-BD31-4B8C-83A1-F6EECF244321}">
                <p14:modId xmlns:p14="http://schemas.microsoft.com/office/powerpoint/2010/main" xmlns="" val="2124764555"/>
              </p:ext>
            </p:extLst>
          </p:nvPr>
        </p:nvGraphicFramePr>
        <p:xfrm>
          <a:off x="1201003" y="1925781"/>
          <a:ext cx="10194877" cy="24106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Прямоугольник 4"/>
          <p:cNvSpPr/>
          <p:nvPr/>
        </p:nvSpPr>
        <p:spPr>
          <a:xfrm>
            <a:off x="1759527" y="230502"/>
            <a:ext cx="9143999" cy="1138773"/>
          </a:xfrm>
          <a:prstGeom prst="rect">
            <a:avLst/>
          </a:prstGeom>
        </p:spPr>
        <p:txBody>
          <a:bodyPr wrap="square">
            <a:spAutoFit/>
          </a:bodyPr>
          <a:lstStyle/>
          <a:p>
            <a:pPr lvl="0" algn="ctr"/>
            <a:r>
              <a:rPr lang="kk-KZ" sz="3400" b="1" cap="all" dirty="0" smtClean="0">
                <a:ln w="500">
                  <a:solidFill>
                    <a:srgbClr val="B13F9A">
                      <a:shade val="20000"/>
                      <a:satMod val="120000"/>
                    </a:srgbClr>
                  </a:solidFill>
                </a:ln>
                <a:solidFill>
                  <a:srgbClr val="FF0000"/>
                </a:solidFill>
                <a:latin typeface="Times New Roman" panose="02020603050405020304" pitchFamily="18" charset="0"/>
                <a:cs typeface="Times New Roman" panose="02020603050405020304" pitchFamily="18" charset="0"/>
              </a:rPr>
              <a:t>ПМПК қорытындысы бойынша БЕРІЛЕДІ</a:t>
            </a:r>
            <a:endParaRPr lang="ru-RU" kern="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60297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4" name="Схема 13"/>
          <p:cNvGraphicFramePr/>
          <p:nvPr>
            <p:extLst>
              <p:ext uri="{D42A27DB-BD31-4B8C-83A1-F6EECF244321}">
                <p14:modId xmlns:p14="http://schemas.microsoft.com/office/powerpoint/2010/main" xmlns="" val="2262174135"/>
              </p:ext>
            </p:extLst>
          </p:nvPr>
        </p:nvGraphicFramePr>
        <p:xfrm>
          <a:off x="2032000" y="719667"/>
          <a:ext cx="9758218" cy="5113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071304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3241965" y="498763"/>
            <a:ext cx="8354290" cy="5763492"/>
          </a:xfrm>
          <a:prstGeom prst="rect">
            <a:avLst/>
          </a:prstGeo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kk-KZ" sz="4000" i="1" dirty="0" smtClean="0">
                <a:solidFill>
                  <a:srgbClr val="FF0000"/>
                </a:solidFill>
                <a:latin typeface="Times New Roman" panose="02020603050405020304" pitchFamily="18" charset="0"/>
                <a:ea typeface="+mj-ea"/>
                <a:cs typeface="Times New Roman" panose="02020603050405020304" pitchFamily="18" charset="0"/>
              </a:rPr>
              <a:t>ҚР «Білім туралы» Заңы</a:t>
            </a:r>
          </a:p>
          <a:p>
            <a:pPr algn="just"/>
            <a:endParaRPr lang="kk-KZ" sz="4000" i="1" dirty="0">
              <a:solidFill>
                <a:srgbClr val="FF0000"/>
              </a:solidFill>
              <a:latin typeface="Times New Roman" panose="02020603050405020304" pitchFamily="18" charset="0"/>
              <a:ea typeface="+mj-ea"/>
              <a:cs typeface="Times New Roman" panose="02020603050405020304" pitchFamily="18" charset="0"/>
            </a:endParaRPr>
          </a:p>
          <a:p>
            <a:pPr algn="just"/>
            <a:r>
              <a:rPr lang="kk-KZ" sz="2400" i="1" dirty="0" smtClean="0">
                <a:solidFill>
                  <a:srgbClr val="FF0000"/>
                </a:solidFill>
                <a:latin typeface="Times New Roman" panose="02020603050405020304" pitchFamily="18" charset="0"/>
                <a:cs typeface="Times New Roman" panose="02020603050405020304" pitchFamily="18" charset="0"/>
              </a:rPr>
              <a:t>19-бап. Арнайы оқу бағдарламалары</a:t>
            </a:r>
          </a:p>
          <a:p>
            <a:pPr algn="just"/>
            <a:r>
              <a:rPr lang="kk-KZ" sz="2400" dirty="0" smtClean="0">
                <a:latin typeface="Times New Roman" panose="02020603050405020304" pitchFamily="18" charset="0"/>
                <a:cs typeface="Times New Roman" panose="02020603050405020304" pitchFamily="18" charset="0"/>
              </a:rPr>
              <a:t>1</a:t>
            </a:r>
            <a:r>
              <a:rPr lang="kk-KZ" sz="2400" dirty="0">
                <a:latin typeface="Times New Roman" panose="02020603050405020304" pitchFamily="18" charset="0"/>
                <a:cs typeface="Times New Roman" panose="02020603050405020304" pitchFamily="18" charset="0"/>
              </a:rPr>
              <a:t>. </a:t>
            </a:r>
            <a:r>
              <a:rPr lang="kk-KZ" sz="2400" i="1" dirty="0" smtClean="0">
                <a:latin typeface="Times New Roman" panose="02020603050405020304" pitchFamily="18" charset="0"/>
                <a:cs typeface="Times New Roman" panose="02020603050405020304" pitchFamily="18" charset="0"/>
              </a:rPr>
              <a:t>Арнайы </a:t>
            </a:r>
            <a:r>
              <a:rPr lang="kk-KZ" sz="2400" i="1" dirty="0">
                <a:latin typeface="Times New Roman" panose="02020603050405020304" pitchFamily="18" charset="0"/>
                <a:cs typeface="Times New Roman" panose="02020603050405020304" pitchFamily="18" charset="0"/>
              </a:rPr>
              <a:t>оқу бағдарламалары мектепке дей</a:t>
            </a:r>
            <a:r>
              <a:rPr lang="en-US" sz="2400" i="1" dirty="0" err="1">
                <a:latin typeface="Times New Roman" panose="02020603050405020304" pitchFamily="18" charset="0"/>
                <a:cs typeface="Times New Roman" panose="02020603050405020304" pitchFamily="18" charset="0"/>
              </a:rPr>
              <a:t>i</a:t>
            </a:r>
            <a:r>
              <a:rPr lang="kk-KZ" sz="2400" i="1" dirty="0">
                <a:latin typeface="Times New Roman" panose="02020603050405020304" pitchFamily="18" charset="0"/>
                <a:cs typeface="Times New Roman" panose="02020603050405020304" pitchFamily="18" charset="0"/>
              </a:rPr>
              <a:t>нг</a:t>
            </a:r>
            <a:r>
              <a:rPr lang="en-US" sz="2400" i="1" dirty="0" err="1" smtClean="0">
                <a:latin typeface="Times New Roman" panose="02020603050405020304" pitchFamily="18" charset="0"/>
                <a:cs typeface="Times New Roman" panose="02020603050405020304" pitchFamily="18" charset="0"/>
              </a:rPr>
              <a:t>i</a:t>
            </a:r>
            <a:r>
              <a:rPr lang="kk-KZ" sz="2400" i="1" dirty="0" smtClean="0">
                <a:latin typeface="Times New Roman" panose="02020603050405020304" pitchFamily="18" charset="0"/>
                <a:cs typeface="Times New Roman" panose="02020603050405020304" pitchFamily="18" charset="0"/>
              </a:rPr>
              <a:t>, бастауыш</a:t>
            </a:r>
          </a:p>
          <a:p>
            <a:pPr algn="just"/>
            <a:r>
              <a:rPr lang="kk-KZ" sz="2400" i="1" dirty="0" smtClean="0">
                <a:latin typeface="Times New Roman" panose="02020603050405020304" pitchFamily="18" charset="0"/>
                <a:cs typeface="Times New Roman" panose="02020603050405020304" pitchFamily="18" charset="0"/>
              </a:rPr>
              <a:t>негізгі </a:t>
            </a:r>
            <a:r>
              <a:rPr lang="kk-KZ" sz="2400" i="1" dirty="0">
                <a:latin typeface="Times New Roman" panose="02020603050405020304" pitchFamily="18" charset="0"/>
                <a:cs typeface="Times New Roman" panose="02020603050405020304" pitchFamily="18" charset="0"/>
              </a:rPr>
              <a:t>орта, жалпы орта білімнің жалпы білім беретін оқу </a:t>
            </a:r>
            <a:r>
              <a:rPr lang="kk-KZ" sz="2400" i="1" dirty="0" smtClean="0">
                <a:latin typeface="Times New Roman" panose="02020603050405020304" pitchFamily="18" charset="0"/>
                <a:cs typeface="Times New Roman" panose="02020603050405020304" pitchFamily="18" charset="0"/>
              </a:rPr>
              <a:t>бағдарламалары негізінде </a:t>
            </a:r>
            <a:r>
              <a:rPr lang="kk-KZ" sz="2400" i="1" dirty="0">
                <a:latin typeface="Times New Roman" panose="02020603050405020304" pitchFamily="18" charset="0"/>
                <a:cs typeface="Times New Roman" panose="02020603050405020304" pitchFamily="18" charset="0"/>
              </a:rPr>
              <a:t>әзірленеді және </a:t>
            </a:r>
            <a:r>
              <a:rPr lang="kk-KZ" sz="2400" i="1" dirty="0" smtClean="0">
                <a:latin typeface="Times New Roman" panose="02020603050405020304" pitchFamily="18" charset="0"/>
                <a:cs typeface="Times New Roman" panose="02020603050405020304" pitchFamily="18" charset="0"/>
              </a:rPr>
              <a:t>ерекше білім беру қажеттілігі бар балаларды </a:t>
            </a:r>
            <a:r>
              <a:rPr lang="kk-KZ" sz="2400" i="1" dirty="0">
                <a:latin typeface="Times New Roman" panose="02020603050405020304" pitchFamily="18" charset="0"/>
                <a:cs typeface="Times New Roman" panose="02020603050405020304" pitchFamily="18" charset="0"/>
              </a:rPr>
              <a:t>оқытуға және дамытуға </a:t>
            </a:r>
            <a:r>
              <a:rPr lang="kk-KZ" sz="2400" i="1" dirty="0" smtClean="0">
                <a:latin typeface="Times New Roman" panose="02020603050405020304" pitchFamily="18" charset="0"/>
                <a:cs typeface="Times New Roman" panose="02020603050405020304" pitchFamily="18" charset="0"/>
              </a:rPr>
              <a:t>бағытталған, психологиялық-медициналық-педагогикалық консультациялардың ұсынымдарын </a:t>
            </a:r>
            <a:r>
              <a:rPr lang="kk-KZ" sz="2400" i="1" dirty="0">
                <a:latin typeface="Times New Roman" panose="02020603050405020304" pitchFamily="18" charset="0"/>
                <a:cs typeface="Times New Roman" panose="02020603050405020304" pitchFamily="18" charset="0"/>
              </a:rPr>
              <a:t>ескеріле отырып айқындалатын </a:t>
            </a:r>
            <a:r>
              <a:rPr lang="kk-KZ" sz="2400" i="1" dirty="0" smtClean="0">
                <a:latin typeface="Times New Roman" panose="02020603050405020304" pitchFamily="18" charset="0"/>
                <a:cs typeface="Times New Roman" panose="02020603050405020304" pitchFamily="18" charset="0"/>
              </a:rPr>
              <a:t>білім алушылар мен тәрбиеленушілердің психикалық-дене </a:t>
            </a:r>
            <a:r>
              <a:rPr lang="kk-KZ" sz="2400" i="1" dirty="0">
                <a:latin typeface="Times New Roman" panose="02020603050405020304" pitchFamily="18" charset="0"/>
                <a:cs typeface="Times New Roman" panose="02020603050405020304" pitchFamily="18" charset="0"/>
              </a:rPr>
              <a:t>ерекшеліктері мен танымдық мүмкіндіктерін ескереді.</a:t>
            </a:r>
          </a:p>
        </p:txBody>
      </p:sp>
    </p:spTree>
    <p:extLst>
      <p:ext uri="{BB962C8B-B14F-4D97-AF65-F5344CB8AC3E}">
        <p14:creationId xmlns:p14="http://schemas.microsoft.com/office/powerpoint/2010/main" xmlns="" val="2766019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1201003" y="494226"/>
            <a:ext cx="10194877" cy="523220"/>
          </a:xfrm>
          <a:prstGeom prst="rect">
            <a:avLst/>
          </a:prstGeom>
          <a:solidFill>
            <a:srgbClr val="FFC000"/>
          </a:solidFill>
        </p:spPr>
        <p:txBody>
          <a:bodyPr wrap="square">
            <a:spAutoFit/>
          </a:bodyPr>
          <a:lstStyle/>
          <a:p>
            <a:pPr lvl="0" algn="ctr"/>
            <a:r>
              <a:rPr lang="ru-RU" dirty="0" smtClean="0"/>
              <a:t> </a:t>
            </a:r>
            <a:r>
              <a:rPr lang="ru-RU" sz="2800" dirty="0" smtClean="0">
                <a:latin typeface="Times New Roman" panose="02020603050405020304" pitchFamily="18" charset="0"/>
                <a:cs typeface="Times New Roman" panose="02020603050405020304" pitchFamily="18" charset="0"/>
              </a:rPr>
              <a:t>ОҚУ ЖОСПАРЫ МЕН ОҚУ БАҒДАРЛАМАЛАРЫН ӨЗГЕРТУ</a:t>
            </a:r>
            <a:endParaRPr kumimoji="0" lang="ru-RU" sz="2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048000" y="1305342"/>
            <a:ext cx="8035636" cy="4401205"/>
          </a:xfrm>
          <a:prstGeom prst="rect">
            <a:avLst/>
          </a:prstGeom>
        </p:spPr>
        <p:txBody>
          <a:bodyPr wrap="square">
            <a:spAutoFit/>
          </a:bodyPr>
          <a:lstStyle/>
          <a:p>
            <a:pPr algn="just"/>
            <a:r>
              <a:rPr lang="ru-RU" dirty="0" smtClean="0"/>
              <a:t> </a:t>
            </a:r>
            <a:r>
              <a:rPr lang="kk-KZ" sz="2000" dirty="0" smtClean="0">
                <a:latin typeface="Times New Roman" panose="02020603050405020304" pitchFamily="18" charset="0"/>
                <a:cs typeface="Times New Roman" panose="02020603050405020304" pitchFamily="18" charset="0"/>
              </a:rPr>
              <a:t>Оқу жоспары мен оқу бағдарламасы келесідей негізге сүйеніп өзгертіледі: </a:t>
            </a:r>
          </a:p>
          <a:p>
            <a:pPr marL="342900" indent="-342900" algn="just">
              <a:buFontTx/>
              <a:buChar char="-"/>
            </a:pPr>
            <a:r>
              <a:rPr lang="kk-KZ" sz="2000" i="1" dirty="0" smtClean="0">
                <a:solidFill>
                  <a:srgbClr val="FF0000"/>
                </a:solidFill>
                <a:latin typeface="Times New Roman" panose="02020603050405020304" pitchFamily="18" charset="0"/>
                <a:cs typeface="Times New Roman" panose="02020603050405020304" pitchFamily="18" charset="0"/>
              </a:rPr>
              <a:t>мектеп Кеңесінің шешімімен; </a:t>
            </a:r>
          </a:p>
          <a:p>
            <a:pPr marL="342900" indent="-342900" algn="just">
              <a:buFontTx/>
              <a:buChar char="-"/>
            </a:pPr>
            <a:r>
              <a:rPr lang="kk-KZ" sz="2000" dirty="0" smtClean="0">
                <a:solidFill>
                  <a:srgbClr val="FF0000"/>
                </a:solidFill>
                <a:latin typeface="Times New Roman" panose="02020603050405020304" pitchFamily="18" charset="0"/>
                <a:cs typeface="Times New Roman" panose="02020603050405020304" pitchFamily="18" charset="0"/>
              </a:rPr>
              <a:t> </a:t>
            </a:r>
            <a:r>
              <a:rPr lang="kk-KZ" sz="2000" i="1" dirty="0" smtClean="0">
                <a:solidFill>
                  <a:srgbClr val="FF0000"/>
                </a:solidFill>
                <a:latin typeface="Times New Roman" panose="02020603050405020304" pitchFamily="18" charset="0"/>
                <a:cs typeface="Times New Roman" panose="02020603050405020304" pitchFamily="18" charset="0"/>
              </a:rPr>
              <a:t>психологиялық-медициналық-педагогикалық кеңестің ұсынысымен</a:t>
            </a:r>
            <a:r>
              <a:rPr lang="kk-KZ" sz="2000" dirty="0" smtClean="0">
                <a:solidFill>
                  <a:srgbClr val="FF0000"/>
                </a:solidFill>
                <a:latin typeface="Times New Roman" panose="02020603050405020304" pitchFamily="18" charset="0"/>
                <a:cs typeface="Times New Roman" panose="02020603050405020304" pitchFamily="18" charset="0"/>
              </a:rPr>
              <a:t>. </a:t>
            </a:r>
          </a:p>
          <a:p>
            <a:pPr marL="342900" indent="-342900" algn="just">
              <a:buFontTx/>
              <a:buChar char="-"/>
            </a:pPr>
            <a:endParaRPr lang="kk-KZ" sz="2000" dirty="0">
              <a:latin typeface="Times New Roman" panose="02020603050405020304" pitchFamily="18" charset="0"/>
              <a:cs typeface="Times New Roman" panose="02020603050405020304" pitchFamily="18" charset="0"/>
            </a:endParaRPr>
          </a:p>
          <a:p>
            <a:pPr algn="just"/>
            <a:r>
              <a:rPr lang="kk-KZ" sz="2000" dirty="0" smtClean="0">
                <a:latin typeface="Times New Roman" panose="02020603050405020304" pitchFamily="18" charset="0"/>
                <a:cs typeface="Times New Roman" panose="02020603050405020304" pitchFamily="18" charset="0"/>
              </a:rPr>
              <a:t>Егер, білім алуында қиындықтары бар оқушыны мектеп өз бетінше анықтаса, онда психологиялық-педагогикалық қызметінің ұсыныстары негізінде мектеп Кеңесі шешімімен мұғалім бір немесе бірнеше оқу пәні бойынша оқу бағдарламасын қысқарта алады. Мұндай шешімнің негізі </a:t>
            </a:r>
            <a:r>
              <a:rPr lang="kk-KZ" sz="2000" i="1" dirty="0" smtClean="0">
                <a:solidFill>
                  <a:srgbClr val="FF0000"/>
                </a:solidFill>
                <a:latin typeface="Times New Roman" panose="02020603050405020304" pitchFamily="18" charset="0"/>
                <a:cs typeface="Times New Roman" panose="02020603050405020304" pitchFamily="18" charset="0"/>
              </a:rPr>
              <a:t>ҚР "Білім туралы" Заңының 47 – бабы, 2-тармағы</a:t>
            </a:r>
            <a:r>
              <a:rPr lang="kk-KZ" sz="2000" dirty="0" smtClean="0">
                <a:latin typeface="Times New Roman" panose="02020603050405020304" pitchFamily="18" charset="0"/>
                <a:cs typeface="Times New Roman" panose="02020603050405020304" pitchFamily="18" charset="0"/>
              </a:rPr>
              <a:t> - «білім беру ұйымы кеңесінің шешімі бойынша жалпыға міндетті мемлекеттік білім беру стандарттары шеңберінде жеке оқу жоспарлары, қысқартылған білім беру бағдарламалары бойынша оқуға құқығы бар».</a:t>
            </a:r>
          </a:p>
          <a:p>
            <a:pPr algn="just"/>
            <a:endParaRPr lang="kk-K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03504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3047999" y="1859340"/>
            <a:ext cx="8659091" cy="4154984"/>
          </a:xfrm>
          <a:prstGeom prst="rect">
            <a:avLst/>
          </a:prstGeom>
        </p:spPr>
        <p:txBody>
          <a:bodyPr wrap="square">
            <a:spAutoFit/>
          </a:bodyPr>
          <a:lstStyle/>
          <a:p>
            <a:pPr algn="just"/>
            <a:r>
              <a:rPr lang="kk-KZ" sz="2400" dirty="0" smtClean="0">
                <a:latin typeface="Times New Roman" panose="02020603050405020304" pitchFamily="18" charset="0"/>
                <a:cs typeface="Times New Roman" panose="02020603050405020304" pitchFamily="18" charset="0"/>
              </a:rPr>
              <a:t>Дегенмен, </a:t>
            </a:r>
            <a:r>
              <a:rPr lang="kk-KZ" sz="2400" i="1" dirty="0" smtClean="0">
                <a:solidFill>
                  <a:srgbClr val="FF0000"/>
                </a:solidFill>
                <a:latin typeface="Times New Roman" panose="02020603050405020304" pitchFamily="18" charset="0"/>
                <a:cs typeface="Times New Roman" panose="02020603050405020304" pitchFamily="18" charset="0"/>
              </a:rPr>
              <a:t>мектеп Кеңесінің шешімімен қысқартылған бағдарлама бойынша оқыту тек белгілі бір кезеңге (2-3 оқу тоқсанынан артық емес)</a:t>
            </a:r>
            <a:r>
              <a:rPr lang="kk-KZ" sz="2400" dirty="0" smtClean="0">
                <a:latin typeface="Times New Roman" panose="02020603050405020304" pitchFamily="18" charset="0"/>
                <a:cs typeface="Times New Roman" panose="02020603050405020304" pitchFamily="18" charset="0"/>
              </a:rPr>
              <a:t> қолданылатын уақытша шара болып табылатынын атап өткен жөн. Осы кезең ішінде мұғалім және психологиялық-педагогикалық қолдау қызметі қажетті көмек көрсетеді, оның түпкі мақсаты оқушыларды әдеттегі бағдарлама бойынша оқуға көшіру болып табылады. Егер, белгіленген мерзім барысында балада оқу бағдарламасын одан әрі қысқартуды талап ететін оқытудың тұрақты қиындықтары сақталса, онда мұндай оқушыны </a:t>
            </a:r>
            <a:r>
              <a:rPr lang="kk-KZ" sz="2400" i="1" dirty="0" smtClean="0">
                <a:solidFill>
                  <a:srgbClr val="FF0000"/>
                </a:solidFill>
                <a:latin typeface="Times New Roman" panose="02020603050405020304" pitchFamily="18" charset="0"/>
                <a:cs typeface="Times New Roman" panose="02020603050405020304" pitchFamily="18" charset="0"/>
              </a:rPr>
              <a:t>ПМПК-ке тексеруге жіберу қажет</a:t>
            </a:r>
            <a:endParaRPr lang="kk-KZ" sz="2400" i="1" dirty="0">
              <a:solidFill>
                <a:srgbClr val="FF000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201003" y="494226"/>
            <a:ext cx="10194877" cy="523220"/>
          </a:xfrm>
          <a:prstGeom prst="rect">
            <a:avLst/>
          </a:prstGeom>
          <a:solidFill>
            <a:srgbClr val="FFC000"/>
          </a:solidFill>
        </p:spPr>
        <p:txBody>
          <a:bodyPr wrap="square">
            <a:spAutoFit/>
          </a:bodyPr>
          <a:lstStyle/>
          <a:p>
            <a:pPr lvl="0" algn="ctr"/>
            <a:r>
              <a:rPr lang="ru-RU" dirty="0" smtClean="0"/>
              <a:t> </a:t>
            </a:r>
            <a:r>
              <a:rPr lang="ru-RU" sz="2800" dirty="0" smtClean="0">
                <a:latin typeface="Times New Roman" panose="02020603050405020304" pitchFamily="18" charset="0"/>
                <a:cs typeface="Times New Roman" panose="02020603050405020304" pitchFamily="18" charset="0"/>
              </a:rPr>
              <a:t>ОҚУ ЖОСПАРЫ МЕН ОҚУ БАҒДАРЛАМАЛАРЫН ӨЗГЕРТУ</a:t>
            </a:r>
            <a:endParaRPr kumimoji="0" lang="ru-RU" sz="2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22918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us-www.sway-cdn.com/s/nFf4HUjxFe1TKxd3/images/oH_3gCR00iouwr?quality=1240&amp;allowAnimation=tru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40770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3047999" y="1859340"/>
            <a:ext cx="8659091" cy="4401205"/>
          </a:xfrm>
          <a:prstGeom prst="rect">
            <a:avLst/>
          </a:prstGeom>
        </p:spPr>
        <p:txBody>
          <a:bodyPr wrap="square">
            <a:spAutoFit/>
          </a:bodyPr>
          <a:lstStyle/>
          <a:p>
            <a:pPr algn="just"/>
            <a:r>
              <a:rPr lang="kk-KZ" sz="2800" i="1" dirty="0" smtClean="0">
                <a:solidFill>
                  <a:srgbClr val="FF0000"/>
                </a:solidFill>
                <a:latin typeface="Times New Roman" panose="02020603050405020304" pitchFamily="18" charset="0"/>
                <a:cs typeface="Times New Roman" panose="02020603050405020304" pitchFamily="18" charset="0"/>
              </a:rPr>
              <a:t>Оқушыларды жеке </a:t>
            </a:r>
            <a:r>
              <a:rPr lang="kk-KZ" sz="2800" i="1" dirty="0">
                <a:solidFill>
                  <a:srgbClr val="FF0000"/>
                </a:solidFill>
                <a:latin typeface="Times New Roman" panose="02020603050405020304" pitchFamily="18" charset="0"/>
                <a:cs typeface="Times New Roman" panose="02020603050405020304" pitchFamily="18" charset="0"/>
              </a:rPr>
              <a:t>бағдарлама (</a:t>
            </a:r>
            <a:r>
              <a:rPr lang="kk-KZ" sz="2800" i="1" dirty="0" smtClean="0">
                <a:solidFill>
                  <a:srgbClr val="FF0000"/>
                </a:solidFill>
                <a:latin typeface="Times New Roman" panose="02020603050405020304" pitchFamily="18" charset="0"/>
                <a:cs typeface="Times New Roman" panose="02020603050405020304" pitchFamily="18" charset="0"/>
              </a:rPr>
              <a:t>ЖМБС бағдарланбай</a:t>
            </a:r>
            <a:r>
              <a:rPr lang="kk-KZ" sz="2800" i="1" dirty="0">
                <a:solidFill>
                  <a:srgbClr val="FF0000"/>
                </a:solidFill>
                <a:latin typeface="Times New Roman" panose="02020603050405020304" pitchFamily="18" charset="0"/>
                <a:cs typeface="Times New Roman" panose="02020603050405020304" pitchFamily="18" charset="0"/>
              </a:rPr>
              <a:t>) бойынша </a:t>
            </a:r>
            <a:r>
              <a:rPr lang="kk-KZ" sz="2800" i="1" dirty="0" smtClean="0">
                <a:solidFill>
                  <a:srgbClr val="FF0000"/>
                </a:solidFill>
                <a:latin typeface="Times New Roman" panose="02020603050405020304" pitchFamily="18" charset="0"/>
                <a:cs typeface="Times New Roman" panose="02020603050405020304" pitchFamily="18" charset="0"/>
              </a:rPr>
              <a:t>оқыту ПМПК-тің ұсынысы негізінде ғана іске асады. </a:t>
            </a:r>
            <a:r>
              <a:rPr lang="kk-KZ" sz="2800" dirty="0" smtClean="0">
                <a:latin typeface="Times New Roman" panose="02020603050405020304" pitchFamily="18" charset="0"/>
                <a:cs typeface="Times New Roman" panose="02020603050405020304" pitchFamily="18" charset="0"/>
              </a:rPr>
              <a:t>Себебі, мұндай бағдарламамен оқытуға баланың ақыл-ойындағы ауытқушылықты анықтаған жағдайда ғана рұқсат беріледі. Зерде бұзылыстары бар оқушыларды жалпы сыныпқа қосу мен оқыту үшін зерде бұзылыстары бар балаларға арналған арнайы типтік бағдарламасы бойынша және баланың мүмкіндігі негізінде жеке оқу бағдарламасы құрастырылады. </a:t>
            </a:r>
            <a:endParaRPr lang="kk-KZ" sz="2800" i="1" dirty="0">
              <a:solidFill>
                <a:srgbClr val="FF000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201003" y="494226"/>
            <a:ext cx="10194877" cy="523220"/>
          </a:xfrm>
          <a:prstGeom prst="rect">
            <a:avLst/>
          </a:prstGeom>
          <a:solidFill>
            <a:srgbClr val="FFC000"/>
          </a:solidFill>
        </p:spPr>
        <p:txBody>
          <a:bodyPr wrap="square">
            <a:spAutoFit/>
          </a:bodyPr>
          <a:lstStyle/>
          <a:p>
            <a:pPr lvl="0" algn="ctr"/>
            <a:r>
              <a:rPr lang="ru-RU" dirty="0" smtClean="0"/>
              <a:t> </a:t>
            </a:r>
            <a:r>
              <a:rPr lang="ru-RU" sz="2800" dirty="0" smtClean="0">
                <a:latin typeface="Times New Roman" panose="02020603050405020304" pitchFamily="18" charset="0"/>
                <a:cs typeface="Times New Roman" panose="02020603050405020304" pitchFamily="18" charset="0"/>
              </a:rPr>
              <a:t>ОҚУ ЖОСПАРЫ МЕН ОҚУ БАҒДАРЛАМАЛАРЫН ӨЗГЕРТУ</a:t>
            </a:r>
            <a:endParaRPr kumimoji="0" lang="ru-RU" sz="2800" b="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67660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818</Words>
  <Application>Microsoft Office PowerPoint</Application>
  <PresentationFormat>Произвольный</PresentationFormat>
  <Paragraphs>52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Uzer</dc:creator>
  <cp:lastModifiedBy>Admin</cp:lastModifiedBy>
  <cp:revision>72</cp:revision>
  <dcterms:created xsi:type="dcterms:W3CDTF">2021-08-10T03:51:31Z</dcterms:created>
  <dcterms:modified xsi:type="dcterms:W3CDTF">2021-08-18T14:38:13Z</dcterms:modified>
</cp:coreProperties>
</file>