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50" r:id="rId3"/>
    <p:sldId id="263" r:id="rId4"/>
    <p:sldId id="351" r:id="rId5"/>
    <p:sldId id="352" r:id="rId6"/>
    <p:sldId id="262" r:id="rId7"/>
    <p:sldId id="264" r:id="rId8"/>
    <p:sldId id="266" r:id="rId9"/>
    <p:sldId id="328" r:id="rId10"/>
    <p:sldId id="267" r:id="rId11"/>
    <p:sldId id="269" r:id="rId12"/>
    <p:sldId id="270" r:id="rId13"/>
    <p:sldId id="271" r:id="rId14"/>
    <p:sldId id="272" r:id="rId15"/>
    <p:sldId id="300" r:id="rId16"/>
    <p:sldId id="307" r:id="rId17"/>
    <p:sldId id="315" r:id="rId18"/>
    <p:sldId id="316" r:id="rId19"/>
    <p:sldId id="317" r:id="rId20"/>
    <p:sldId id="318" r:id="rId21"/>
    <p:sldId id="321" r:id="rId22"/>
    <p:sldId id="322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A078E-368B-4A07-A8C8-AD3A1647935F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D1FEF-55DF-40B0-AB24-99AFB1B9E9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324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0244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mtClean="0"/>
              <a:t>Призентация диссертации</a:t>
            </a:r>
          </a:p>
        </p:txBody>
      </p:sp>
      <p:sp>
        <p:nvSpPr>
          <p:cNvPr id="10245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mtClean="0"/>
              <a:t>Макарова Е.В.</a:t>
            </a:r>
          </a:p>
        </p:txBody>
      </p:sp>
      <p:sp>
        <p:nvSpPr>
          <p:cNvPr id="10246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CA93DF-0CBF-4A95-997C-47EAE8350D36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44400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710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482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18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78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49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374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20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644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925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14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558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1C79D-2C08-4A5B-BF80-69F1F65A8852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3305E-EA81-495E-A2D5-F8DC3C884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590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P080000077_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adilet.zan.kz/rus/docs/V200002055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опровождение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с ООП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общеобразовательной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педагогом-ассистентом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311429" y="402283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2602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/>
              <a:t>По результатам наблюдения подготавливается специальная анкета для родителей, где более детально ведется расспрос тех или иных проявлений нежелательного поведения. Например, если педагог-ассистент отмечает проявления агрессии на уроке, то у родителей подробно выясняются  особенности агрессивного поведения: что является причиной или провоцирует, в каких ситуация проявляется и т.д.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9985648" y="307826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112791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/>
              <a:t>Обсуждение особых образовательных потребностей ученика и определение содержания психолого-педагогической поддержки совместно с другими специалистами службы сопровождения. Принимается решение о форме, интенсивности и продолжительности оказания помощи педагога-ассистента:</a:t>
            </a:r>
          </a:p>
          <a:p>
            <a:r>
              <a:rPr lang="ru-RU" dirty="0"/>
              <a:t>- при показаниях (ребенок срывает уроки или часто дерется с детьми) указывается необходимость проведения индивидуальной работы по коррекции поведения без посещения уроков в классе на определенный срок (указывается в индивидуальной программе).  На этом этапе педагог-ассистент проводит индивидуальные занятия с учеником по учебным предметам.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092489" y="317997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4046475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Учебные программы для ученика составляет специальный педагог в сотрудничестве с педагогом-ассистентом на основе педагогической диагностики. Специальный педагог консультирует педагога-ассистента, дает ему рекомендации к выбору методов и приемов работы, дидактического материала, ведет наблюдения за работой на индивидуальных занятиях. Педагог-ассистент составляет поурочные планы, проводит учебные занятия по ним и отмечает успешность усвоения учебного материала, особенности поведения ученика </a:t>
            </a:r>
            <a:r>
              <a:rPr lang="ru-RU" dirty="0" smtClean="0"/>
              <a:t>(</a:t>
            </a:r>
            <a:r>
              <a:rPr lang="ru-RU" b="1" dirty="0" smtClean="0"/>
              <a:t>план индивидуального занятия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118247" y="337505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824695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- при обучении ребенка в классе определяется объем индивидуальной поддержки: полная (ассистент все время сопровождает ребенка как на уроках, так и на перемене и других видах школьной деятельности); неполная или частичная (сопровождение педагога –ассистента на части урока или на отдельных уроках или на переменах).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9985648" y="317997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293288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5</a:t>
            </a:r>
            <a:r>
              <a:rPr lang="ru-RU" dirty="0" smtClean="0"/>
              <a:t>) Коллегиально </a:t>
            </a:r>
            <a:r>
              <a:rPr lang="ru-RU" dirty="0"/>
              <a:t>составляется программа поддержки ученика педагогом-ассистентом по формированию навыков социально приемлемого поведения в классе, школе во время внеурочной деятельности, коммуникативных навыков, формирование компонентов учебно-познавательной деятельности (мотивационный, </a:t>
            </a:r>
            <a:r>
              <a:rPr lang="ru-RU" dirty="0" err="1"/>
              <a:t>деятельностный</a:t>
            </a:r>
            <a:r>
              <a:rPr lang="ru-RU" dirty="0"/>
              <a:t>, рефлексивно-оценочный), по адаптации учебной среды </a:t>
            </a:r>
            <a:r>
              <a:rPr lang="ru-RU" dirty="0" smtClean="0"/>
              <a:t>(</a:t>
            </a:r>
            <a:r>
              <a:rPr lang="ru-RU" b="1" dirty="0" smtClean="0"/>
              <a:t>Программа поддержки</a:t>
            </a:r>
            <a:r>
              <a:rPr lang="ru-RU" dirty="0" smtClean="0"/>
              <a:t>). </a:t>
            </a:r>
            <a:r>
              <a:rPr lang="ru-RU" dirty="0"/>
              <a:t>Педагог-ассистент участвует в составлении индивидуальной программы психолого-педагогического сопровождения (Форма </a:t>
            </a:r>
            <a:r>
              <a:rPr lang="ru-RU" dirty="0" smtClean="0"/>
              <a:t>5).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9985648" y="365125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068813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приемы психолого-педагогической работы по преодолению у школьников нежелательного поведения и формированию навыков самостоятельной работы в классе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проведения психолого-педагогической работы по преодолению у учащихся с ООП нежелательного поведения и формированию навыков самостоятельной работы в классе у детей рекомендуются различные методы и приемы, в том числе основанные на прикладном анализе поведения («</a:t>
            </a:r>
            <a:r>
              <a:rPr lang="en-US" dirty="0"/>
              <a:t>Applied Behavior Analysis</a:t>
            </a:r>
            <a:r>
              <a:rPr lang="ru-RU" dirty="0"/>
              <a:t>» — «</a:t>
            </a:r>
            <a:r>
              <a:rPr lang="en-US" dirty="0"/>
              <a:t>ABA</a:t>
            </a:r>
            <a:r>
              <a:rPr lang="ru-RU" dirty="0"/>
              <a:t>»).</a:t>
            </a:r>
          </a:p>
        </p:txBody>
      </p:sp>
    </p:spTree>
    <p:extLst>
      <p:ext uri="{BB962C8B-B14F-4D97-AF65-F5344CB8AC3E}">
        <p14:creationId xmlns:p14="http://schemas.microsoft.com/office/powerpoint/2010/main" xmlns="" val="1144791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визуальном расписании обязательно указывается продолжительность каждого этапа – конкретно: сколько минут будет выполнять учебные задания, сколько минут  отдыхать. Пример структуры урока:</a:t>
            </a:r>
          </a:p>
          <a:p>
            <a:r>
              <a:rPr lang="ru-RU" dirty="0"/>
              <a:t>Урок математики.</a:t>
            </a:r>
          </a:p>
          <a:p>
            <a:r>
              <a:rPr lang="ru-RU" dirty="0"/>
              <a:t>1.Классная работа - 10 минут</a:t>
            </a:r>
          </a:p>
          <a:p>
            <a:r>
              <a:rPr lang="ru-RU" dirty="0"/>
              <a:t>2.Перерыв 5 минут </a:t>
            </a:r>
          </a:p>
          <a:p>
            <a:r>
              <a:rPr lang="ru-RU" dirty="0"/>
              <a:t>3.Классная работа -10 минут </a:t>
            </a:r>
          </a:p>
          <a:p>
            <a:r>
              <a:rPr lang="ru-RU" dirty="0"/>
              <a:t>4.Перерыв - 5 минут</a:t>
            </a:r>
          </a:p>
          <a:p>
            <a:r>
              <a:rPr lang="ru-RU" dirty="0"/>
              <a:t>5.Классная работа -10 минут</a:t>
            </a:r>
          </a:p>
          <a:p>
            <a:r>
              <a:rPr lang="ru-RU" dirty="0"/>
              <a:t>6.Общешкольный перерыв - 5 минут.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131126" y="250528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116807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352" y="39088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педагога-ассистента со другими специалистами службы  психолого-педагогического сопровождения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Педагог-ассистент один из участников команды сопровождения. Он тесно работает с каждым из специалистов, который оказывает помощь его подопечному. Особенности поведения ученика обсуждаются с психологом. Они вместе наблюдают и анализируют поведение ребенка, определяют причины нежелательного поведения, а также составляют программу (протокол) коррекции поведения. Психолог контролирует эффективность программы (протокола), отслеживая изменения в поведении ученика.</a:t>
            </a:r>
          </a:p>
        </p:txBody>
      </p:sp>
    </p:spTree>
    <p:extLst>
      <p:ext uri="{BB962C8B-B14F-4D97-AF65-F5344CB8AC3E}">
        <p14:creationId xmlns:p14="http://schemas.microsoft.com/office/powerpoint/2010/main" xmlns="" val="632502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Специальный педагог и педагог-ассистент обсуждают содержание учебных программ с точки зрения их доступности для ученика. На основе педагогической диагностики определяют достижимые учебные цели по каждому учебному предмету. Педагог-ассистент выполняет рекомендации специального педагога к организации процесса обучения. Специальный педагог отслеживает динамику учебных достижений ученика. Контролирует ход занятия, помогает выбрать эффективные методы формирования компонентов учебной деятельности и академических знаний и навыков.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182641" y="365125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436835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ученику назначена помощь логопеда, то педагог-ассистент на своих индивидуальных занятиях выполняет рекомендации этого специалиста.</a:t>
            </a:r>
          </a:p>
          <a:p>
            <a:r>
              <a:rPr lang="ru-RU" dirty="0"/>
              <a:t>Педагог-ассистент участвует в заседаниях СППС, на которых информирует специалистов службы о ходе и результатах работы с ребенком, сообщает об успехах и возникших проблемах, принимает участие в решении вопросов, связанных с жизнедеятельностью ученика в школе.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182641" y="250528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69093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4B6B13-8931-4437-966A-51506D6388C6}" type="slidenum">
              <a:rPr lang="ru-RU" altLang="en-US" smtClean="0"/>
              <a:pPr/>
              <a:t>2</a:t>
            </a:fld>
            <a:endParaRPr lang="ru-RU" alt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4" y="260350"/>
            <a:ext cx="7456487" cy="1289050"/>
          </a:xfrm>
        </p:spPr>
        <p:txBody>
          <a:bodyPr/>
          <a:lstStyle/>
          <a:p>
            <a:pPr algn="ctr" eaLnBrk="1" hangingPunct="1"/>
            <a:r>
              <a:rPr lang="ru-RU" altLang="ru-RU" sz="3800"/>
              <a:t>Нормативно-правовое обеспечение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3" y="1873250"/>
            <a:ext cx="8208962" cy="45085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000" dirty="0"/>
              <a:t>Постановление Правительства РК </a:t>
            </a:r>
            <a:r>
              <a:rPr lang="ru-RU" altLang="ru-RU" sz="2000" b="1" dirty="0"/>
              <a:t>от 3 июня 2020 года </a:t>
            </a:r>
            <a:r>
              <a:rPr lang="ru-RU" altLang="ru-RU" sz="2000" dirty="0"/>
              <a:t>№ 346 «О внесении изменений и дополнения в постановление Правительства Республики Казахстан от 30 января 2008 года </a:t>
            </a:r>
            <a:r>
              <a:rPr lang="ru-RU" altLang="ru-RU" sz="2000" b="1" dirty="0"/>
              <a:t>№ 77</a:t>
            </a:r>
            <a:r>
              <a:rPr lang="ru-RU" altLang="ru-RU" sz="2000" dirty="0"/>
              <a:t> "Об утверждении Типовых штатов работников государственных организаций образования и перечня должностей педагогических работников и приравненных к ним лиц» </a:t>
            </a:r>
            <a:r>
              <a:rPr lang="en-US" altLang="ru-RU" sz="2000" dirty="0">
                <a:hlinkClick r:id="rId3"/>
              </a:rPr>
              <a:t>http://adilet.zan.kz/rus/docs/P080000077_</a:t>
            </a:r>
            <a:r>
              <a:rPr lang="ru-RU" altLang="ru-RU" sz="2000" dirty="0"/>
              <a:t> </a:t>
            </a:r>
          </a:p>
          <a:p>
            <a:pPr marL="0" indent="0">
              <a:buNone/>
              <a:defRPr/>
            </a:pPr>
            <a:endParaRPr lang="ru-RU" altLang="ru-RU" sz="2000" dirty="0"/>
          </a:p>
          <a:p>
            <a:pPr eaLnBrk="1" hangingPunct="1">
              <a:defRPr/>
            </a:pPr>
            <a:r>
              <a:rPr lang="ru-RU" altLang="ru-RU" sz="2000" dirty="0"/>
              <a:t>Приказ МОН РК </a:t>
            </a:r>
            <a:r>
              <a:rPr lang="ru-RU" altLang="ru-RU" sz="2000" b="1" dirty="0"/>
              <a:t>от 30 апреля 2020 года </a:t>
            </a:r>
            <a:r>
              <a:rPr lang="ru-RU" altLang="ru-RU" sz="2000" dirty="0"/>
              <a:t>№ 169 «О внесении изменений в приказ Министра образования и науки Республики Казахстан от 13 июля 2009 года </a:t>
            </a:r>
            <a:r>
              <a:rPr lang="ru-RU" altLang="ru-RU" sz="2000" b="1" dirty="0"/>
              <a:t>№ 338 </a:t>
            </a:r>
            <a:r>
              <a:rPr lang="ru-RU" altLang="ru-RU" sz="2000" dirty="0"/>
              <a:t>"Об утверждении Типовых квалификационных характеристик должностей педагогических работников и приравненных к ним лиц» </a:t>
            </a:r>
            <a:r>
              <a:rPr lang="en-US" altLang="ru-RU" sz="2000" dirty="0">
                <a:hlinkClick r:id="rId4"/>
              </a:rPr>
              <a:t>http://adilet.zan.kz/rus/docs/V2000020551</a:t>
            </a:r>
            <a:r>
              <a:rPr lang="ru-RU" altLang="ru-RU" sz="2000" dirty="0"/>
              <a:t>  </a:t>
            </a:r>
          </a:p>
        </p:txBody>
      </p:sp>
      <p:pic>
        <p:nvPicPr>
          <p:cNvPr id="5" name="Рисунок 4"/>
          <p:cNvPicPr/>
          <p:nvPr/>
        </p:nvPicPr>
        <p:blipFill rotWithShape="1">
          <a:blip r:embed="rId5"/>
          <a:srcRect l="15392" t="15639" r="77713" b="70756"/>
          <a:stretch/>
        </p:blipFill>
        <p:spPr bwMode="auto">
          <a:xfrm>
            <a:off x="10109337" y="433090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3090925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Совместно с учителем класса педагог-ассистент обсуждает содержание адаптации учебной программы или индивидуальных учебных программ для подопечного, помогает учителю в изготовлении наглядных пособий, совместно со специалистами сопровождения разъясняет учителю причины проблемного поведения и трудностей учения школьника. Учитель и педагог-ассистент должны дополнять друг друга в процессе работы в классе. Педагог-ассистент не должен мешать учителю в ходе урока. Разговаривать с подопечным необходимо тихим голосом, вовремя подсказывая ученику, что и как необходимо выполнить в соответствии с инструкциями учителя.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375824" y="307826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88792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педагога-ассистента с родителями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Педагог-ассистент встречается с родителями каждый день. Это нужно для обмена информацией для предоставления ребенку адекватной помощи. Обмен информацией осуществляется не только в беседе, не всегда удается это сделать, но и в письменном виде с помощью специальной формы «Лист коммуникации педагогов и родителей» (Приложение 6, 7)). Педагог-ассистент каждый день заполняет лист коммуникации, где описывает успехи и трудности поведения и обучения на уроках в классе и на занятиях со специалистами. Родители заполняют обратную сторону листа коммуникации, где отмечают особенности самочувствия ребенка, его поведение вне школы, значимые для ребенка домашние события. Педагог-ассистент дает родителям рекомендации к выполнению домашних заданий и преодолению нежелательного поведения.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247035" y="230188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572416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педагога-ассистента с другими детьми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Педагог-ассистент устанавливает доверительные отношения со всеми учениками класса и отношения взаимной помощи и поддержки с учителем, что является наиболее эффективным методом воспитания школьников. Педагог-ассистент перед включением своего подопечного  в работу класса проводит предварительную работу с одноклассниками.  Он организует классный час, подготавливает информацию, подбирает иллюстрации, видеоролики, чтобы объяснить доступным для детей языком о детях и людях с особыми образовательными потребностями, с инвалидностью  и  о конкретных особенностях их одноклассника. Педагог способствует появлению у школьников гуманного, терпеливого и заботливого отношения к ученику с особыми потребностями, а также предлагает конкретные рекомендации как принять, поддержать и помогать этому ребенку в тех или иных ситуациях: на уроке, перемене, в столовой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070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636" y="365125"/>
            <a:ext cx="1037705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педагога-ассистента рекомендуется школьникам с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нарушениями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и социального взаимодействия,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 Эти </a:t>
            </a:r>
            <a:r>
              <a:rPr lang="ru-RU" dirty="0"/>
              <a:t>дети, которые:</a:t>
            </a:r>
          </a:p>
          <a:p>
            <a:r>
              <a:rPr lang="kk-KZ" dirty="0" smtClean="0"/>
              <a:t>не </a:t>
            </a:r>
            <a:r>
              <a:rPr lang="kk-KZ" dirty="0"/>
              <a:t>могут выполнить правила поведения на уроке. Детям тяжело усидеть за партой, они  встают, ходят, мешают одноклассникам и учителю, не выполняют требования учителя;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588321" y="367226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82291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не </a:t>
            </a:r>
            <a:r>
              <a:rPr lang="kk-KZ" dirty="0"/>
              <a:t>понимают</a:t>
            </a:r>
            <a:r>
              <a:rPr lang="ru-RU" dirty="0"/>
              <a:t> словесную, фронтальную инструкцию учителя. Им нужна постоянная индивидуальная помощь и поддержка взрослого;</a:t>
            </a:r>
          </a:p>
          <a:p>
            <a:r>
              <a:rPr lang="ru-RU" dirty="0" smtClean="0"/>
              <a:t>имеют </a:t>
            </a:r>
            <a:r>
              <a:rPr lang="ru-RU" dirty="0"/>
              <a:t>трудности самоорганизации и самоконтроля. Дети не могут сами приготовиться к уроку, без помощи взрослого не могут включиться в работу класса, не выполняют учебных заданий на уроке.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397772" y="365125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79299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Помощь педагога - ассистента рекомендуется  детям  с нарушениями психофизического развития (нарушениями интеллекта, ЗПР и т.д.), а также детям с обычным  развитием, если у них отмечаются вышеперечисленные поведенческие и коммуникативные проблемы. Обучающимся с нарушениями интеллекта, слуха, речи и пр., не имеющих поведенческих проблем, помощь педагога-ассистента не назначается.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375824" y="307826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85241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/>
              <a:t>Цель </a:t>
            </a:r>
            <a:r>
              <a:rPr lang="kk-KZ" b="1" dirty="0"/>
              <a:t>деятельности </a:t>
            </a:r>
            <a:r>
              <a:rPr lang="kk-KZ" b="1" dirty="0" smtClean="0"/>
              <a:t>педагога-ассистента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kk-KZ" dirty="0" smtClean="0"/>
              <a:t> </a:t>
            </a:r>
            <a:r>
              <a:rPr lang="ru-RU" dirty="0"/>
              <a:t>помочь ребенку адаптироваться к школьным  условиям и выполнять школьные правила и требования как на уроке, так и во внеурочное время ( на переменах, в столовой и т.д.),  научиться работать самостоятельно и продуктивно на уроках в классе.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362945" y="250528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28602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k-KZ" sz="3600" dirty="0" smtClean="0"/>
              <a:t>1</a:t>
            </a:r>
            <a:r>
              <a:rPr lang="kk-KZ" sz="3600" dirty="0"/>
              <a:t>) </a:t>
            </a:r>
            <a:r>
              <a:rPr lang="ru-RU" sz="3600" dirty="0"/>
              <a:t>научить школьника придерживаться правил  поведения в школе, классе, в детском коллективе;</a:t>
            </a:r>
          </a:p>
          <a:p>
            <a:r>
              <a:rPr lang="ru-RU" sz="3600" dirty="0"/>
              <a:t>2) сформировать коммуникативные навыки для продуктивного общения на уроке с учителем и одноклассниками;</a:t>
            </a:r>
          </a:p>
          <a:p>
            <a:r>
              <a:rPr lang="ru-RU" sz="3600" dirty="0"/>
              <a:t>3) привить навыки самостоятельности и независимости от специальной поддержки взрослого в школе и классе.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221278" y="250528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43320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800" b="1" i="1" dirty="0"/>
              <a:t>Алгоритм (этапы) изучения (обследования) ученика с нарушением поведения и общения педагогом-ассистентом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1). Изучение заключения и рекомендаций ПМПК (первая неделя сентября) ребенка с поведенческими проблемами. Беседа с родителями </a:t>
            </a:r>
            <a:r>
              <a:rPr lang="ru-RU" dirty="0" smtClean="0"/>
              <a:t>(</a:t>
            </a:r>
            <a:r>
              <a:rPr lang="ru-RU" b="1" dirty="0"/>
              <a:t>Вопросник  для беседы  педагога-ассистента с </a:t>
            </a:r>
            <a:r>
              <a:rPr lang="ru-RU" b="1" dirty="0" smtClean="0"/>
              <a:t>родителями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 smtClean="0"/>
              <a:t>2</a:t>
            </a:r>
            <a:r>
              <a:rPr lang="ru-RU" dirty="0"/>
              <a:t>). Наблюдение за поведением и учебной работой ребенка в классе в течении первой </a:t>
            </a:r>
            <a:r>
              <a:rPr lang="ru-RU" dirty="0" smtClean="0"/>
              <a:t>недели (</a:t>
            </a:r>
            <a:r>
              <a:rPr lang="ru-RU" b="1" dirty="0"/>
              <a:t>Протокол наблюдения педагога-ассистента на уроке</a:t>
            </a:r>
            <a:r>
              <a:rPr lang="ru-RU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5601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демонстрирует на уроке нежелательное поведение (встает, кричит, отказывается выполнять работу, дерется и т.д.) то педагог фиксирует особенности такого поведения согласно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нежелательного поведения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наблюдения нежелательного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5392" t="15639" r="77713" b="70756"/>
          <a:stretch/>
        </p:blipFill>
        <p:spPr bwMode="auto">
          <a:xfrm>
            <a:off x="10144005" y="491331"/>
            <a:ext cx="1368152" cy="1440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009736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1360</Words>
  <Application>Microsoft Office PowerPoint</Application>
  <PresentationFormat>Произвольный</PresentationFormat>
  <Paragraphs>58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Сопровождение  детей с ООП в общеобразовательной школе  педагогом-ассистентом</vt:lpstr>
      <vt:lpstr>Нормативно-правовое обеспечение</vt:lpstr>
      <vt:lpstr>    Помощь педагога-ассистента рекомендуется школьникам с  нарушениями общения и социального взаимодействия,  с нарушениями поведения</vt:lpstr>
      <vt:lpstr>Слайд 4</vt:lpstr>
      <vt:lpstr>Слайд 5</vt:lpstr>
      <vt:lpstr> Цель деятельности педагога-ассистента:</vt:lpstr>
      <vt:lpstr>Задачи:</vt:lpstr>
      <vt:lpstr> Алгоритм (этапы) изучения (обследования) ученика с нарушением поведения и общения педагогом-ассистентом</vt:lpstr>
      <vt:lpstr>    Если ребенок демонстрирует на уроке нежелательное поведение (встает, кричит, отказывается выполнять работу, дерется и т.д.) то педагог фиксирует особенности такого поведения согласно протоколу наблюдения нежелательного поведения  (Протокол наблюдения нежелательного поведения). </vt:lpstr>
      <vt:lpstr>Слайд 10</vt:lpstr>
      <vt:lpstr>Слайд 11</vt:lpstr>
      <vt:lpstr>Слайд 12</vt:lpstr>
      <vt:lpstr>Слайд 13</vt:lpstr>
      <vt:lpstr>Слайд 14</vt:lpstr>
      <vt:lpstr>Методы и приемы психолого-педагогической работы по преодолению у школьников нежелательного поведения и формированию навыков самостоятельной работы в классе</vt:lpstr>
      <vt:lpstr>Слайд 16</vt:lpstr>
      <vt:lpstr>Взаимодействие педагога-ассистента со другими специалистами службы  психолого-педагогического сопровождения </vt:lpstr>
      <vt:lpstr>Слайд 18</vt:lpstr>
      <vt:lpstr>Слайд 19</vt:lpstr>
      <vt:lpstr>Слайд 20</vt:lpstr>
      <vt:lpstr>Взаимодействие педагога-ассистента с родителями</vt:lpstr>
      <vt:lpstr>Взаимодействие педагога-ассистента с другими детьми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Сопровождение детей с ООП педагогом-ассистентом</dc:title>
  <dc:creator>Бота Аханова</dc:creator>
  <cp:lastModifiedBy>Admin</cp:lastModifiedBy>
  <cp:revision>60</cp:revision>
  <dcterms:created xsi:type="dcterms:W3CDTF">2020-08-28T16:15:13Z</dcterms:created>
  <dcterms:modified xsi:type="dcterms:W3CDTF">2021-08-16T14:50:51Z</dcterms:modified>
</cp:coreProperties>
</file>